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2" r:id="rId6"/>
    <p:sldId id="260" r:id="rId7"/>
    <p:sldId id="261" r:id="rId8"/>
    <p:sldId id="263" r:id="rId9"/>
    <p:sldId id="264" r:id="rId10"/>
    <p:sldId id="265" r:id="rId11"/>
    <p:sldId id="279" r:id="rId12"/>
    <p:sldId id="266" r:id="rId13"/>
    <p:sldId id="267" r:id="rId14"/>
    <p:sldId id="268" r:id="rId15"/>
    <p:sldId id="269" r:id="rId16"/>
    <p:sldId id="273" r:id="rId17"/>
    <p:sldId id="270" r:id="rId18"/>
    <p:sldId id="272" r:id="rId19"/>
    <p:sldId id="271" r:id="rId20"/>
    <p:sldId id="274" r:id="rId21"/>
    <p:sldId id="278" r:id="rId22"/>
    <p:sldId id="275" r:id="rId23"/>
    <p:sldId id="276" r:id="rId24"/>
    <p:sldId id="277"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616" y="2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9/4/19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9/4/19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youtube.com/watch?v=RM32e2wbG0M" TargetMode="Externa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uyZP03rh6B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 Id="rId3" Type="http://schemas.openxmlformats.org/officeDocument/2006/relationships/hyperlink" Target="http://www.youtube.com/watch?v=PZfWk3FOql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s://www.youtube.com/watch?v=ABxICAdQ3M8" TargetMode="External"/><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youtube.com/watch?v=wIFcIjnIsM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hyperlink" Target="https://www.youtube.com/watch?v=9bxCR8a6tP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W2r7xleHdXk" TargetMode="External"/><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www.discoveryfitandhealth.com/diseases-conditions/videos/diseases-heart-attack-symptoms.htm" TargetMode="External"/><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FIRST AID &amp; CPR</a:t>
            </a:r>
            <a:endParaRPr lang="en-US" dirty="0"/>
          </a:p>
        </p:txBody>
      </p:sp>
      <p:sp>
        <p:nvSpPr>
          <p:cNvPr id="3" name="Subtitle 2"/>
          <p:cNvSpPr>
            <a:spLocks noGrp="1"/>
          </p:cNvSpPr>
          <p:nvPr>
            <p:ph type="subTitle" idx="1"/>
          </p:nvPr>
        </p:nvSpPr>
        <p:spPr/>
        <p:txBody>
          <a:bodyPr/>
          <a:lstStyle/>
          <a:p>
            <a:r>
              <a:rPr lang="en-US" dirty="0" smtClean="0"/>
              <a:t>The Basics</a:t>
            </a:r>
            <a:endParaRPr lang="en-US" dirty="0"/>
          </a:p>
        </p:txBody>
      </p:sp>
    </p:spTree>
    <p:extLst>
      <p:ext uri="{BB962C8B-B14F-4D97-AF65-F5344CB8AC3E}">
        <p14:creationId xmlns:p14="http://schemas.microsoft.com/office/powerpoint/2010/main" val="33398942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Samaritan Laws</a:t>
            </a:r>
            <a:endParaRPr lang="en-US" dirty="0"/>
          </a:p>
        </p:txBody>
      </p:sp>
      <p:sp>
        <p:nvSpPr>
          <p:cNvPr id="3" name="Content Placeholder 2"/>
          <p:cNvSpPr>
            <a:spLocks noGrp="1"/>
          </p:cNvSpPr>
          <p:nvPr>
            <p:ph sz="quarter" idx="13"/>
          </p:nvPr>
        </p:nvSpPr>
        <p:spPr>
          <a:xfrm>
            <a:off x="457200" y="1591056"/>
            <a:ext cx="3822192" cy="3447288"/>
          </a:xfrm>
        </p:spPr>
        <p:txBody>
          <a:bodyPr/>
          <a:lstStyle/>
          <a:p>
            <a:r>
              <a:rPr lang="en-US" dirty="0" smtClean="0"/>
              <a:t>Good Samaritan laws were developed to encourage people to help others</a:t>
            </a:r>
          </a:p>
          <a:p>
            <a:r>
              <a:rPr lang="en-US" dirty="0" smtClean="0"/>
              <a:t>These laws require the “Good Samaritan” to…</a:t>
            </a:r>
            <a:endParaRPr lang="en-US" dirty="0"/>
          </a:p>
        </p:txBody>
      </p:sp>
      <p:sp>
        <p:nvSpPr>
          <p:cNvPr id="4" name="Content Placeholder 3"/>
          <p:cNvSpPr>
            <a:spLocks noGrp="1"/>
          </p:cNvSpPr>
          <p:nvPr>
            <p:ph sz="quarter" idx="14"/>
          </p:nvPr>
        </p:nvSpPr>
        <p:spPr/>
        <p:txBody>
          <a:bodyPr/>
          <a:lstStyle/>
          <a:p>
            <a:r>
              <a:rPr lang="en-US" dirty="0" smtClean="0"/>
              <a:t>Act in good faith</a:t>
            </a:r>
          </a:p>
          <a:p>
            <a:r>
              <a:rPr lang="en-US" dirty="0" smtClean="0"/>
              <a:t>Not be purposefully reckless or negligent</a:t>
            </a:r>
          </a:p>
          <a:p>
            <a:r>
              <a:rPr lang="en-US" dirty="0" smtClean="0"/>
              <a:t>Not do more than they are trained to do</a:t>
            </a:r>
          </a:p>
          <a:p>
            <a:r>
              <a:rPr lang="en-US" dirty="0" smtClean="0"/>
              <a:t>Not abandon (leave) the person after beginning care</a:t>
            </a:r>
            <a:endParaRPr lang="en-US" dirty="0"/>
          </a:p>
        </p:txBody>
      </p:sp>
      <p:pic>
        <p:nvPicPr>
          <p:cNvPr id="5" name="Picture 4"/>
          <p:cNvPicPr>
            <a:picLocks noChangeAspect="1"/>
          </p:cNvPicPr>
          <p:nvPr/>
        </p:nvPicPr>
        <p:blipFill>
          <a:blip r:embed="rId2"/>
          <a:stretch>
            <a:fillRect/>
          </a:stretch>
        </p:blipFill>
        <p:spPr>
          <a:xfrm>
            <a:off x="742245" y="3937000"/>
            <a:ext cx="3577875" cy="2921000"/>
          </a:xfrm>
          <a:prstGeom prst="rect">
            <a:avLst/>
          </a:prstGeom>
        </p:spPr>
      </p:pic>
    </p:spTree>
    <p:extLst>
      <p:ext uri="{BB962C8B-B14F-4D97-AF65-F5344CB8AC3E}">
        <p14:creationId xmlns:p14="http://schemas.microsoft.com/office/powerpoint/2010/main" val="36605416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Check, Call, Care</a:t>
            </a:r>
            <a:endParaRPr lang="en-US" sz="6600" dirty="0"/>
          </a:p>
        </p:txBody>
      </p:sp>
      <p:sp>
        <p:nvSpPr>
          <p:cNvPr id="3" name="Text Placeholder 2"/>
          <p:cNvSpPr>
            <a:spLocks noGrp="1"/>
          </p:cNvSpPr>
          <p:nvPr>
            <p:ph type="body" idx="1"/>
          </p:nvPr>
        </p:nvSpPr>
        <p:spPr/>
        <p:txBody>
          <a:bodyPr>
            <a:noAutofit/>
          </a:bodyPr>
          <a:lstStyle/>
          <a:p>
            <a:r>
              <a:rPr lang="en-US" sz="2400" dirty="0" smtClean="0"/>
              <a:t>Responding to an Emergency: Action Steps</a:t>
            </a:r>
            <a:endParaRPr lang="en-US" sz="2400" dirty="0"/>
          </a:p>
        </p:txBody>
      </p:sp>
    </p:spTree>
    <p:extLst>
      <p:ext uri="{BB962C8B-B14F-4D97-AF65-F5344CB8AC3E}">
        <p14:creationId xmlns:p14="http://schemas.microsoft.com/office/powerpoint/2010/main" val="41275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1701560"/>
            <a:ext cx="7772400" cy="1524000"/>
          </a:xfrm>
        </p:spPr>
        <p:txBody>
          <a:bodyPr>
            <a:noAutofit/>
          </a:bodyPr>
          <a:lstStyle/>
          <a:p>
            <a:r>
              <a:rPr lang="en-US" sz="13800" dirty="0" smtClean="0"/>
              <a:t>Check</a:t>
            </a:r>
            <a:endParaRPr lang="en-US" sz="13800" dirty="0"/>
          </a:p>
        </p:txBody>
      </p:sp>
      <p:sp>
        <p:nvSpPr>
          <p:cNvPr id="3" name="Text Placeholder 2"/>
          <p:cNvSpPr>
            <a:spLocks noGrp="1"/>
          </p:cNvSpPr>
          <p:nvPr>
            <p:ph type="body" idx="1"/>
          </p:nvPr>
        </p:nvSpPr>
        <p:spPr>
          <a:xfrm>
            <a:off x="1367365" y="497647"/>
            <a:ext cx="6417734" cy="939801"/>
          </a:xfrm>
        </p:spPr>
        <p:txBody>
          <a:bodyPr>
            <a:normAutofit/>
          </a:bodyPr>
          <a:lstStyle/>
          <a:p>
            <a:r>
              <a:rPr lang="en-US" sz="3200" dirty="0" smtClean="0"/>
              <a:t>Emergency Action Steps #1</a:t>
            </a:r>
            <a:endParaRPr lang="en-US" sz="3200" dirty="0"/>
          </a:p>
        </p:txBody>
      </p:sp>
    </p:spTree>
    <p:extLst>
      <p:ext uri="{BB962C8B-B14F-4D97-AF65-F5344CB8AC3E}">
        <p14:creationId xmlns:p14="http://schemas.microsoft.com/office/powerpoint/2010/main" val="20577332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Check for Safety</a:t>
            </a:r>
            <a:endParaRPr lang="en-US" dirty="0"/>
          </a:p>
        </p:txBody>
      </p:sp>
      <p:sp>
        <p:nvSpPr>
          <p:cNvPr id="10" name="Content Placeholder 9"/>
          <p:cNvSpPr>
            <a:spLocks noGrp="1"/>
          </p:cNvSpPr>
          <p:nvPr>
            <p:ph sz="quarter" idx="13"/>
          </p:nvPr>
        </p:nvSpPr>
        <p:spPr>
          <a:xfrm>
            <a:off x="676655" y="2679192"/>
            <a:ext cx="3822192" cy="1427141"/>
          </a:xfrm>
        </p:spPr>
        <p:txBody>
          <a:bodyPr/>
          <a:lstStyle/>
          <a:p>
            <a:r>
              <a:rPr lang="en-US" dirty="0" smtClean="0"/>
              <a:t>First, check the </a:t>
            </a:r>
            <a:r>
              <a:rPr lang="en-US" b="1" i="1" dirty="0" smtClean="0">
                <a:solidFill>
                  <a:srgbClr val="FF0000"/>
                </a:solidFill>
              </a:rPr>
              <a:t>scene</a:t>
            </a:r>
            <a:r>
              <a:rPr lang="en-US" dirty="0" smtClean="0">
                <a:solidFill>
                  <a:srgbClr val="FF0000"/>
                </a:solidFill>
              </a:rPr>
              <a:t> </a:t>
            </a:r>
            <a:r>
              <a:rPr lang="en-US" dirty="0" smtClean="0"/>
              <a:t>for safety and clues as to what happened…</a:t>
            </a:r>
          </a:p>
          <a:p>
            <a:pPr marL="0" indent="0">
              <a:buNone/>
            </a:pPr>
            <a:endParaRPr lang="en-US" dirty="0"/>
          </a:p>
        </p:txBody>
      </p:sp>
      <p:sp>
        <p:nvSpPr>
          <p:cNvPr id="11" name="Content Placeholder 10"/>
          <p:cNvSpPr>
            <a:spLocks noGrp="1"/>
          </p:cNvSpPr>
          <p:nvPr>
            <p:ph sz="quarter" idx="14"/>
          </p:nvPr>
        </p:nvSpPr>
        <p:spPr/>
        <p:txBody>
          <a:bodyPr/>
          <a:lstStyle/>
          <a:p>
            <a:r>
              <a:rPr lang="en-US" dirty="0" smtClean="0"/>
              <a:t>Is it safe?</a:t>
            </a:r>
          </a:p>
          <a:p>
            <a:r>
              <a:rPr lang="en-US" dirty="0" smtClean="0"/>
              <a:t>What happened?</a:t>
            </a:r>
          </a:p>
          <a:p>
            <a:r>
              <a:rPr lang="en-US" dirty="0" smtClean="0"/>
              <a:t>How many people are involved?</a:t>
            </a:r>
          </a:p>
          <a:p>
            <a:r>
              <a:rPr lang="en-US" dirty="0" smtClean="0"/>
              <a:t>Is there any immediate danger?</a:t>
            </a:r>
          </a:p>
          <a:p>
            <a:r>
              <a:rPr lang="en-US" dirty="0" smtClean="0"/>
              <a:t>Is anyone else available to help?</a:t>
            </a:r>
            <a:endParaRPr lang="en-US" dirty="0"/>
          </a:p>
        </p:txBody>
      </p:sp>
      <p:pic>
        <p:nvPicPr>
          <p:cNvPr id="12" name="Picture 11"/>
          <p:cNvPicPr>
            <a:picLocks noChangeAspect="1"/>
          </p:cNvPicPr>
          <p:nvPr/>
        </p:nvPicPr>
        <p:blipFill>
          <a:blip r:embed="rId2"/>
          <a:stretch>
            <a:fillRect/>
          </a:stretch>
        </p:blipFill>
        <p:spPr>
          <a:xfrm>
            <a:off x="241675" y="4106333"/>
            <a:ext cx="4257172" cy="2441222"/>
          </a:xfrm>
          <a:prstGeom prst="rect">
            <a:avLst/>
          </a:prstGeom>
        </p:spPr>
      </p:pic>
    </p:spTree>
    <p:extLst>
      <p:ext uri="{BB962C8B-B14F-4D97-AF65-F5344CB8AC3E}">
        <p14:creationId xmlns:p14="http://schemas.microsoft.com/office/powerpoint/2010/main" val="36471268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for Safety</a:t>
            </a:r>
            <a:endParaRPr lang="en-US" dirty="0"/>
          </a:p>
        </p:txBody>
      </p:sp>
      <p:sp>
        <p:nvSpPr>
          <p:cNvPr id="3" name="Content Placeholder 2"/>
          <p:cNvSpPr>
            <a:spLocks noGrp="1"/>
          </p:cNvSpPr>
          <p:nvPr>
            <p:ph sz="quarter" idx="13"/>
          </p:nvPr>
        </p:nvSpPr>
        <p:spPr>
          <a:xfrm>
            <a:off x="676655" y="2679192"/>
            <a:ext cx="3822192" cy="1836364"/>
          </a:xfrm>
        </p:spPr>
        <p:txBody>
          <a:bodyPr/>
          <a:lstStyle/>
          <a:p>
            <a:r>
              <a:rPr lang="en-US" dirty="0" smtClean="0"/>
              <a:t>Check the </a:t>
            </a:r>
            <a:r>
              <a:rPr lang="en-US" b="1" i="1" dirty="0" smtClean="0">
                <a:solidFill>
                  <a:srgbClr val="FF0000"/>
                </a:solidFill>
              </a:rPr>
              <a:t>victim</a:t>
            </a:r>
            <a:r>
              <a:rPr lang="en-US" dirty="0" smtClean="0">
                <a:solidFill>
                  <a:srgbClr val="FF0000"/>
                </a:solidFill>
              </a:rPr>
              <a:t> </a:t>
            </a:r>
            <a:r>
              <a:rPr lang="en-US" dirty="0" smtClean="0"/>
              <a:t>for consciousness</a:t>
            </a:r>
            <a:endParaRPr lang="en-US" dirty="0"/>
          </a:p>
          <a:p>
            <a:pPr lvl="1"/>
            <a:r>
              <a:rPr lang="en-US" dirty="0" smtClean="0"/>
              <a:t>“Are you okay?”</a:t>
            </a:r>
          </a:p>
        </p:txBody>
      </p:sp>
      <p:sp>
        <p:nvSpPr>
          <p:cNvPr id="4" name="Content Placeholder 3"/>
          <p:cNvSpPr>
            <a:spLocks noGrp="1"/>
          </p:cNvSpPr>
          <p:nvPr>
            <p:ph sz="quarter" idx="14"/>
          </p:nvPr>
        </p:nvSpPr>
        <p:spPr/>
        <p:txBody>
          <a:bodyPr/>
          <a:lstStyle/>
          <a:p>
            <a:r>
              <a:rPr lang="en-US" dirty="0"/>
              <a:t>Check for other life threatening </a:t>
            </a:r>
            <a:r>
              <a:rPr lang="en-US" dirty="0" smtClean="0"/>
              <a:t>conditions</a:t>
            </a:r>
          </a:p>
          <a:p>
            <a:pPr lvl="1"/>
            <a:r>
              <a:rPr lang="en-US" dirty="0" smtClean="0"/>
              <a:t>Severe bleeding</a:t>
            </a:r>
          </a:p>
          <a:p>
            <a:pPr lvl="1"/>
            <a:r>
              <a:rPr lang="en-US" dirty="0" smtClean="0"/>
              <a:t>Difficulty breathing</a:t>
            </a:r>
          </a:p>
          <a:p>
            <a:pPr lvl="1"/>
            <a:r>
              <a:rPr lang="en-US" dirty="0" smtClean="0"/>
              <a:t>No signs of circulation</a:t>
            </a:r>
            <a:endParaRPr lang="en-US" dirty="0"/>
          </a:p>
          <a:p>
            <a:endParaRPr lang="en-US" dirty="0"/>
          </a:p>
        </p:txBody>
      </p:sp>
      <p:pic>
        <p:nvPicPr>
          <p:cNvPr id="5" name="Picture 4"/>
          <p:cNvPicPr>
            <a:picLocks noChangeAspect="1"/>
          </p:cNvPicPr>
          <p:nvPr/>
        </p:nvPicPr>
        <p:blipFill>
          <a:blip r:embed="rId2"/>
          <a:stretch>
            <a:fillRect/>
          </a:stretch>
        </p:blipFill>
        <p:spPr>
          <a:xfrm>
            <a:off x="835152" y="4249702"/>
            <a:ext cx="3810000" cy="2032000"/>
          </a:xfrm>
          <a:prstGeom prst="rect">
            <a:avLst/>
          </a:prstGeom>
        </p:spPr>
      </p:pic>
      <p:pic>
        <p:nvPicPr>
          <p:cNvPr id="6" name="Picture 5"/>
          <p:cNvPicPr>
            <a:picLocks noChangeAspect="1"/>
          </p:cNvPicPr>
          <p:nvPr/>
        </p:nvPicPr>
        <p:blipFill>
          <a:blip r:embed="rId3"/>
          <a:stretch>
            <a:fillRect/>
          </a:stretch>
        </p:blipFill>
        <p:spPr>
          <a:xfrm>
            <a:off x="5136444" y="4751917"/>
            <a:ext cx="2808111" cy="2106083"/>
          </a:xfrm>
          <a:prstGeom prst="rect">
            <a:avLst/>
          </a:prstGeom>
        </p:spPr>
      </p:pic>
    </p:spTree>
    <p:extLst>
      <p:ext uri="{BB962C8B-B14F-4D97-AF65-F5344CB8AC3E}">
        <p14:creationId xmlns:p14="http://schemas.microsoft.com/office/powerpoint/2010/main" val="28138194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a Conscious Victim</a:t>
            </a:r>
            <a:endParaRPr lang="en-US" dirty="0"/>
          </a:p>
        </p:txBody>
      </p:sp>
      <p:sp>
        <p:nvSpPr>
          <p:cNvPr id="3" name="Content Placeholder 2"/>
          <p:cNvSpPr>
            <a:spLocks noGrp="1"/>
          </p:cNvSpPr>
          <p:nvPr>
            <p:ph sz="quarter" idx="13"/>
          </p:nvPr>
        </p:nvSpPr>
        <p:spPr/>
        <p:txBody>
          <a:bodyPr/>
          <a:lstStyle/>
          <a:p>
            <a:r>
              <a:rPr lang="en-US" dirty="0" smtClean="0"/>
              <a:t>You </a:t>
            </a:r>
            <a:r>
              <a:rPr lang="en-US" b="1" dirty="0" smtClean="0">
                <a:solidFill>
                  <a:srgbClr val="FF0000"/>
                </a:solidFill>
              </a:rPr>
              <a:t>must</a:t>
            </a:r>
            <a:r>
              <a:rPr lang="en-US" dirty="0" smtClean="0">
                <a:solidFill>
                  <a:srgbClr val="FF0000"/>
                </a:solidFill>
              </a:rPr>
              <a:t> </a:t>
            </a:r>
            <a:r>
              <a:rPr lang="en-US" dirty="0" smtClean="0"/>
              <a:t>obtain consent to help a conscious victim</a:t>
            </a:r>
          </a:p>
          <a:p>
            <a:pPr lvl="1"/>
            <a:r>
              <a:rPr lang="en-US" dirty="0" smtClean="0"/>
              <a:t>Provide the victim your </a:t>
            </a:r>
            <a:r>
              <a:rPr lang="en-US" dirty="0" smtClean="0">
                <a:solidFill>
                  <a:srgbClr val="FF0000"/>
                </a:solidFill>
              </a:rPr>
              <a:t>name</a:t>
            </a:r>
          </a:p>
          <a:p>
            <a:pPr lvl="1"/>
            <a:r>
              <a:rPr lang="en-US" dirty="0" smtClean="0"/>
              <a:t>State your level of </a:t>
            </a:r>
            <a:r>
              <a:rPr lang="en-US" dirty="0" smtClean="0">
                <a:solidFill>
                  <a:srgbClr val="FF0000"/>
                </a:solidFill>
              </a:rPr>
              <a:t>training</a:t>
            </a:r>
          </a:p>
          <a:p>
            <a:pPr lvl="1"/>
            <a:r>
              <a:rPr lang="en-US" dirty="0" smtClean="0"/>
              <a:t>Ask permission to help</a:t>
            </a:r>
          </a:p>
          <a:p>
            <a:pPr lvl="1"/>
            <a:r>
              <a:rPr lang="en-US" dirty="0" smtClean="0"/>
              <a:t>Let the victim know what you are going to do</a:t>
            </a:r>
          </a:p>
          <a:p>
            <a:pPr lvl="1"/>
            <a:endParaRPr lang="en-US" dirty="0" smtClean="0"/>
          </a:p>
          <a:p>
            <a:endParaRPr lang="en-US" dirty="0"/>
          </a:p>
        </p:txBody>
      </p:sp>
      <p:sp>
        <p:nvSpPr>
          <p:cNvPr id="4" name="Content Placeholder 3"/>
          <p:cNvSpPr>
            <a:spLocks noGrp="1"/>
          </p:cNvSpPr>
          <p:nvPr>
            <p:ph sz="quarter" idx="14"/>
          </p:nvPr>
        </p:nvSpPr>
        <p:spPr>
          <a:xfrm>
            <a:off x="4645152" y="2497667"/>
            <a:ext cx="3822192" cy="4360333"/>
          </a:xfrm>
        </p:spPr>
        <p:txBody>
          <a:bodyPr>
            <a:normAutofit fontScale="92500" lnSpcReduction="10000"/>
          </a:bodyPr>
          <a:lstStyle/>
          <a:p>
            <a:r>
              <a:rPr lang="en-US" dirty="0" smtClean="0"/>
              <a:t>Collect as much information as possible from victims while they are conscious</a:t>
            </a:r>
          </a:p>
          <a:p>
            <a:pPr lvl="1"/>
            <a:r>
              <a:rPr lang="en-US" dirty="0" smtClean="0"/>
              <a:t>Do you have any allergies</a:t>
            </a:r>
          </a:p>
          <a:p>
            <a:pPr lvl="1"/>
            <a:r>
              <a:rPr lang="en-US" dirty="0" smtClean="0"/>
              <a:t>Do you have any medical conditions or taking any medicines</a:t>
            </a:r>
          </a:p>
          <a:p>
            <a:pPr lvl="1"/>
            <a:r>
              <a:rPr lang="en-US" dirty="0" smtClean="0"/>
              <a:t>When did you last eat or drink anything</a:t>
            </a:r>
          </a:p>
          <a:p>
            <a:pPr lvl="1"/>
            <a:r>
              <a:rPr lang="en-US" dirty="0" smtClean="0"/>
              <a:t>What is your name</a:t>
            </a:r>
          </a:p>
          <a:p>
            <a:pPr lvl="1"/>
            <a:r>
              <a:rPr lang="en-US" dirty="0" smtClean="0"/>
              <a:t>What happened</a:t>
            </a:r>
          </a:p>
          <a:p>
            <a:pPr lvl="1"/>
            <a:r>
              <a:rPr lang="en-US" dirty="0" smtClean="0"/>
              <a:t>Do you feel pain or discomfort</a:t>
            </a:r>
            <a:endParaRPr lang="en-US" dirty="0"/>
          </a:p>
        </p:txBody>
      </p:sp>
    </p:spTree>
    <p:extLst>
      <p:ext uri="{BB962C8B-B14F-4D97-AF65-F5344CB8AC3E}">
        <p14:creationId xmlns:p14="http://schemas.microsoft.com/office/powerpoint/2010/main" val="19404896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an Unconscious Victim</a:t>
            </a:r>
            <a:endParaRPr lang="en-US" dirty="0"/>
          </a:p>
        </p:txBody>
      </p:sp>
      <p:sp>
        <p:nvSpPr>
          <p:cNvPr id="3" name="Content Placeholder 2"/>
          <p:cNvSpPr>
            <a:spLocks noGrp="1"/>
          </p:cNvSpPr>
          <p:nvPr>
            <p:ph sz="quarter" idx="13"/>
          </p:nvPr>
        </p:nvSpPr>
        <p:spPr>
          <a:xfrm>
            <a:off x="676655" y="2187222"/>
            <a:ext cx="3822192" cy="4543778"/>
          </a:xfrm>
        </p:spPr>
        <p:txBody>
          <a:bodyPr>
            <a:normAutofit fontScale="92500" lnSpcReduction="10000"/>
          </a:bodyPr>
          <a:lstStyle/>
          <a:p>
            <a:r>
              <a:rPr lang="en-US" dirty="0" smtClean="0"/>
              <a:t>If the victim is unconscious (they aren’t responding when you ask “are you okay?”</a:t>
            </a:r>
            <a:r>
              <a:rPr lang="en-US" dirty="0" smtClean="0">
                <a:solidFill>
                  <a:srgbClr val="FF0000"/>
                </a:solidFill>
              </a:rPr>
              <a:t>) look, listen and feel </a:t>
            </a:r>
            <a:r>
              <a:rPr lang="en-US" dirty="0" smtClean="0"/>
              <a:t>for signs of breathing.</a:t>
            </a:r>
          </a:p>
          <a:p>
            <a:r>
              <a:rPr lang="en-US" dirty="0" smtClean="0"/>
              <a:t>Consent is implied</a:t>
            </a:r>
          </a:p>
          <a:p>
            <a:r>
              <a:rPr lang="en-US" dirty="0" smtClean="0"/>
              <a:t>If it is a </a:t>
            </a:r>
            <a:r>
              <a:rPr lang="en-US" b="1" dirty="0" smtClean="0"/>
              <a:t>life threatening condition, call 911 </a:t>
            </a:r>
            <a:r>
              <a:rPr lang="en-US" dirty="0" smtClean="0"/>
              <a:t>right away!</a:t>
            </a:r>
          </a:p>
          <a:p>
            <a:endParaRPr lang="en-US" dirty="0"/>
          </a:p>
          <a:p>
            <a:pPr marL="0" indent="0">
              <a:buNone/>
            </a:pPr>
            <a:r>
              <a:rPr lang="en-US" dirty="0" smtClean="0">
                <a:hlinkClick r:id="rId2"/>
              </a:rPr>
              <a:t>American Red Cross – Checking an Unconscious Victim</a:t>
            </a:r>
            <a:endParaRPr lang="en-US" dirty="0" smtClean="0"/>
          </a:p>
        </p:txBody>
      </p:sp>
      <p:pic>
        <p:nvPicPr>
          <p:cNvPr id="5" name="Picture 4"/>
          <p:cNvPicPr>
            <a:picLocks noChangeAspect="1"/>
          </p:cNvPicPr>
          <p:nvPr/>
        </p:nvPicPr>
        <p:blipFill>
          <a:blip r:embed="rId3"/>
          <a:stretch>
            <a:fillRect/>
          </a:stretch>
        </p:blipFill>
        <p:spPr>
          <a:xfrm>
            <a:off x="4745094" y="2857499"/>
            <a:ext cx="4054594" cy="3040946"/>
          </a:xfrm>
          <a:prstGeom prst="rect">
            <a:avLst/>
          </a:prstGeom>
        </p:spPr>
      </p:pic>
    </p:spTree>
    <p:extLst>
      <p:ext uri="{BB962C8B-B14F-4D97-AF65-F5344CB8AC3E}">
        <p14:creationId xmlns:p14="http://schemas.microsoft.com/office/powerpoint/2010/main" val="14093986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32000"/>
            <a:ext cx="8229600" cy="4628444"/>
          </a:xfrm>
        </p:spPr>
        <p:txBody>
          <a:bodyPr>
            <a:normAutofit fontScale="92500" lnSpcReduction="10000"/>
          </a:bodyPr>
          <a:lstStyle/>
          <a:p>
            <a:pPr marL="0" indent="0">
              <a:buNone/>
            </a:pPr>
            <a:r>
              <a:rPr lang="en-US" dirty="0" smtClean="0"/>
              <a:t>Adults are checked from </a:t>
            </a:r>
            <a:r>
              <a:rPr lang="en-US" b="1" dirty="0" smtClean="0"/>
              <a:t>head </a:t>
            </a:r>
            <a:r>
              <a:rPr lang="en-US" dirty="0" smtClean="0"/>
              <a:t>to </a:t>
            </a:r>
            <a:r>
              <a:rPr lang="en-US" b="1" dirty="0" smtClean="0"/>
              <a:t>toe</a:t>
            </a:r>
          </a:p>
          <a:p>
            <a:pPr marL="0" indent="0">
              <a:buNone/>
            </a:pPr>
            <a:endParaRPr lang="en-US" b="1" dirty="0" smtClean="0"/>
          </a:p>
          <a:p>
            <a:r>
              <a:rPr lang="en-US" dirty="0" smtClean="0"/>
              <a:t>Tell the person to not move any body part that hurts</a:t>
            </a:r>
          </a:p>
          <a:p>
            <a:r>
              <a:rPr lang="en-US" dirty="0" smtClean="0"/>
              <a:t>Look for cuts, bruises, bleeding, etc. as you go along</a:t>
            </a:r>
          </a:p>
          <a:p>
            <a:r>
              <a:rPr lang="en-US" dirty="0" smtClean="0"/>
              <a:t>Notice how the skin looks and feels – note if it is abnormal</a:t>
            </a:r>
          </a:p>
          <a:p>
            <a:r>
              <a:rPr lang="en-US" dirty="0" smtClean="0"/>
              <a:t>Feel the persons forehead with the back of your hand for temperature and moisture</a:t>
            </a:r>
          </a:p>
          <a:p>
            <a:r>
              <a:rPr lang="en-US" dirty="0" smtClean="0"/>
              <a:t>Look over body starting with head, scanning to torso, arms and hands, then legs and feet</a:t>
            </a:r>
          </a:p>
          <a:p>
            <a:r>
              <a:rPr lang="en-US" dirty="0" smtClean="0"/>
              <a:t>Watch for signals and sounds of pain</a:t>
            </a:r>
          </a:p>
          <a:p>
            <a:r>
              <a:rPr lang="en-US" dirty="0" smtClean="0"/>
              <a:t>When the check is complete have the victim rest comfortably while you care for conditions or call for help</a:t>
            </a:r>
          </a:p>
          <a:p>
            <a:pPr marL="0" indent="0" algn="ctr">
              <a:buNone/>
            </a:pPr>
            <a:r>
              <a:rPr lang="en-US" dirty="0">
                <a:hlinkClick r:id="rId2"/>
              </a:rPr>
              <a:t>Checking a Conscious Adult</a:t>
            </a:r>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Checking Adults</a:t>
            </a:r>
            <a:endParaRPr lang="en-US" dirty="0"/>
          </a:p>
        </p:txBody>
      </p:sp>
    </p:spTree>
    <p:extLst>
      <p:ext uri="{BB962C8B-B14F-4D97-AF65-F5344CB8AC3E}">
        <p14:creationId xmlns:p14="http://schemas.microsoft.com/office/powerpoint/2010/main" val="27264725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6"/>
            <a:ext cx="7408333" cy="4055533"/>
          </a:xfrm>
        </p:spPr>
        <p:txBody>
          <a:bodyPr>
            <a:normAutofit lnSpcReduction="10000"/>
          </a:bodyPr>
          <a:lstStyle/>
          <a:p>
            <a:r>
              <a:rPr lang="en-US" dirty="0" smtClean="0"/>
              <a:t>First observe the child before touching them</a:t>
            </a:r>
          </a:p>
          <a:p>
            <a:r>
              <a:rPr lang="en-US" dirty="0" smtClean="0"/>
              <a:t>Get at eye level with the child</a:t>
            </a:r>
          </a:p>
          <a:p>
            <a:r>
              <a:rPr lang="en-US" dirty="0" smtClean="0"/>
              <a:t>Talk slowly and in a friendly manner</a:t>
            </a:r>
          </a:p>
          <a:p>
            <a:r>
              <a:rPr lang="en-US" dirty="0" smtClean="0"/>
              <a:t>Use simple words</a:t>
            </a:r>
          </a:p>
          <a:p>
            <a:r>
              <a:rPr lang="en-US" dirty="0" smtClean="0"/>
              <a:t>Ask questions that the child can answer easily</a:t>
            </a:r>
          </a:p>
          <a:p>
            <a:r>
              <a:rPr lang="en-US" dirty="0" smtClean="0"/>
              <a:t>When you begin your check, begin </a:t>
            </a:r>
            <a:r>
              <a:rPr lang="en-US" b="1" dirty="0" smtClean="0"/>
              <a:t>toe </a:t>
            </a:r>
            <a:r>
              <a:rPr lang="en-US" dirty="0" smtClean="0"/>
              <a:t>to </a:t>
            </a:r>
            <a:r>
              <a:rPr lang="en-US" b="1" dirty="0" smtClean="0"/>
              <a:t>head</a:t>
            </a:r>
            <a:endParaRPr lang="en-US" dirty="0" smtClean="0"/>
          </a:p>
          <a:p>
            <a:pPr lvl="1"/>
            <a:r>
              <a:rPr lang="en-US" dirty="0" smtClean="0"/>
              <a:t>This gives provides an opportunity to gain trust</a:t>
            </a:r>
          </a:p>
          <a:p>
            <a:pPr marL="301943" lvl="1" indent="0">
              <a:buNone/>
            </a:pPr>
            <a:endParaRPr lang="en-US" dirty="0" smtClean="0"/>
          </a:p>
          <a:p>
            <a:pPr marL="0" indent="0">
              <a:buNone/>
            </a:pPr>
            <a:r>
              <a:rPr lang="en-US" dirty="0" smtClean="0"/>
              <a:t>American Red Cross – Playground Pandemonium</a:t>
            </a:r>
          </a:p>
          <a:p>
            <a:pPr marL="0" indent="0">
              <a:buNone/>
            </a:pPr>
            <a:r>
              <a:rPr lang="en-US" dirty="0" smtClean="0"/>
              <a:t>American Red Cross – Checking an Infant </a:t>
            </a:r>
            <a:endParaRPr lang="en-US" dirty="0"/>
          </a:p>
        </p:txBody>
      </p:sp>
      <p:sp>
        <p:nvSpPr>
          <p:cNvPr id="3" name="Title 2"/>
          <p:cNvSpPr>
            <a:spLocks noGrp="1"/>
          </p:cNvSpPr>
          <p:nvPr>
            <p:ph type="title"/>
          </p:nvPr>
        </p:nvSpPr>
        <p:spPr/>
        <p:txBody>
          <a:bodyPr/>
          <a:lstStyle/>
          <a:p>
            <a:r>
              <a:rPr lang="en-US" dirty="0" smtClean="0"/>
              <a:t>Checking a Child or Infant</a:t>
            </a:r>
            <a:endParaRPr lang="en-US" dirty="0"/>
          </a:p>
        </p:txBody>
      </p:sp>
    </p:spTree>
    <p:extLst>
      <p:ext uri="{BB962C8B-B14F-4D97-AF65-F5344CB8AC3E}">
        <p14:creationId xmlns:p14="http://schemas.microsoft.com/office/powerpoint/2010/main" val="29154138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0032" y="1800338"/>
            <a:ext cx="7772400" cy="1524000"/>
          </a:xfrm>
        </p:spPr>
        <p:txBody>
          <a:bodyPr>
            <a:noAutofit/>
          </a:bodyPr>
          <a:lstStyle/>
          <a:p>
            <a:r>
              <a:rPr lang="en-US" sz="13800" dirty="0" smtClean="0"/>
              <a:t>Call</a:t>
            </a:r>
            <a:endParaRPr lang="en-US" sz="13800" dirty="0"/>
          </a:p>
        </p:txBody>
      </p:sp>
      <p:sp>
        <p:nvSpPr>
          <p:cNvPr id="6" name="Text Placeholder 5"/>
          <p:cNvSpPr>
            <a:spLocks noGrp="1"/>
          </p:cNvSpPr>
          <p:nvPr>
            <p:ph type="body" idx="1"/>
          </p:nvPr>
        </p:nvSpPr>
        <p:spPr>
          <a:xfrm>
            <a:off x="1367365" y="967547"/>
            <a:ext cx="6417734" cy="939801"/>
          </a:xfrm>
        </p:spPr>
        <p:txBody>
          <a:bodyPr/>
          <a:lstStyle/>
          <a:p>
            <a:r>
              <a:rPr lang="en-US" sz="3200" dirty="0"/>
              <a:t>Emergency Action Steps </a:t>
            </a:r>
            <a:r>
              <a:rPr lang="en-US" sz="3200" dirty="0" smtClean="0"/>
              <a:t>#2</a:t>
            </a:r>
            <a:endParaRPr lang="en-US" sz="3200" dirty="0"/>
          </a:p>
          <a:p>
            <a:endParaRPr lang="en-US" dirty="0"/>
          </a:p>
        </p:txBody>
      </p:sp>
    </p:spTree>
    <p:extLst>
      <p:ext uri="{BB962C8B-B14F-4D97-AF65-F5344CB8AC3E}">
        <p14:creationId xmlns:p14="http://schemas.microsoft.com/office/powerpoint/2010/main" val="3155846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3279" y="1092879"/>
            <a:ext cx="4526717" cy="779884"/>
          </a:xfrm>
        </p:spPr>
        <p:txBody>
          <a:bodyPr>
            <a:normAutofit/>
          </a:bodyPr>
          <a:lstStyle/>
          <a:p>
            <a:pPr marL="0" indent="0">
              <a:buNone/>
            </a:pPr>
            <a:r>
              <a:rPr lang="en-US" dirty="0" smtClean="0"/>
              <a:t>Think about someone you love…</a:t>
            </a:r>
          </a:p>
        </p:txBody>
      </p:sp>
      <p:sp>
        <p:nvSpPr>
          <p:cNvPr id="3" name="Title 2"/>
          <p:cNvSpPr>
            <a:spLocks noGrp="1"/>
          </p:cNvSpPr>
          <p:nvPr>
            <p:ph type="title"/>
          </p:nvPr>
        </p:nvSpPr>
        <p:spPr>
          <a:xfrm>
            <a:off x="457200" y="338328"/>
            <a:ext cx="8088014" cy="776450"/>
          </a:xfrm>
        </p:spPr>
        <p:txBody>
          <a:bodyPr/>
          <a:lstStyle/>
          <a:p>
            <a:r>
              <a:rPr lang="en-US" dirty="0" smtClean="0"/>
              <a:t>Why is it Important?</a:t>
            </a:r>
            <a:endParaRPr lang="en-US" dirty="0"/>
          </a:p>
        </p:txBody>
      </p:sp>
      <p:pic>
        <p:nvPicPr>
          <p:cNvPr id="4" name="Picture 3" descr="1476265_588013297914609_657026040_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763"/>
            <a:ext cx="2098013" cy="4205352"/>
          </a:xfrm>
          <a:prstGeom prst="rect">
            <a:avLst/>
          </a:prstGeom>
        </p:spPr>
      </p:pic>
      <p:pic>
        <p:nvPicPr>
          <p:cNvPr id="5" name="Picture 4" descr="12144880_1141138462566321_6236322659395370322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5541"/>
            <a:ext cx="2303279" cy="4395920"/>
          </a:xfrm>
          <a:prstGeom prst="rect">
            <a:avLst/>
          </a:prstGeom>
        </p:spPr>
      </p:pic>
      <p:pic>
        <p:nvPicPr>
          <p:cNvPr id="6" name="Picture 5" descr="11870835_1105757526104415_5572900351181498420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996" y="104311"/>
            <a:ext cx="2996062" cy="4502459"/>
          </a:xfrm>
          <a:prstGeom prst="rect">
            <a:avLst/>
          </a:prstGeom>
        </p:spPr>
      </p:pic>
      <p:pic>
        <p:nvPicPr>
          <p:cNvPr id="8" name="Picture 7" descr="11011002_1038177176195784_7034153128414341180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013" y="3287139"/>
            <a:ext cx="5143500" cy="3718322"/>
          </a:xfrm>
          <a:prstGeom prst="rect">
            <a:avLst/>
          </a:prstGeom>
        </p:spPr>
      </p:pic>
      <p:pic>
        <p:nvPicPr>
          <p:cNvPr id="11" name="Picture 10" descr="10250101_1040540525973654_3628583922950966798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9916" y="2695222"/>
            <a:ext cx="3122084" cy="4162778"/>
          </a:xfrm>
          <a:prstGeom prst="rect">
            <a:avLst/>
          </a:prstGeom>
        </p:spPr>
      </p:pic>
    </p:spTree>
    <p:extLst>
      <p:ext uri="{BB962C8B-B14F-4D97-AF65-F5344CB8AC3E}">
        <p14:creationId xmlns:p14="http://schemas.microsoft.com/office/powerpoint/2010/main" val="41796428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to Call?</a:t>
            </a:r>
            <a:endParaRPr lang="en-US" dirty="0"/>
          </a:p>
        </p:txBody>
      </p:sp>
      <p:sp>
        <p:nvSpPr>
          <p:cNvPr id="3" name="Content Placeholder 2"/>
          <p:cNvSpPr>
            <a:spLocks noGrp="1"/>
          </p:cNvSpPr>
          <p:nvPr>
            <p:ph sz="quarter" idx="13"/>
          </p:nvPr>
        </p:nvSpPr>
        <p:spPr>
          <a:xfrm>
            <a:off x="676655" y="1933222"/>
            <a:ext cx="3822192" cy="4193258"/>
          </a:xfrm>
        </p:spPr>
        <p:txBody>
          <a:bodyPr>
            <a:normAutofit/>
          </a:bodyPr>
          <a:lstStyle/>
          <a:p>
            <a:r>
              <a:rPr lang="en-US" dirty="0" smtClean="0"/>
              <a:t>When there is a life threatening situation or if you are </a:t>
            </a:r>
            <a:r>
              <a:rPr lang="en-US" i="1" dirty="0" smtClean="0"/>
              <a:t>unsure</a:t>
            </a:r>
            <a:r>
              <a:rPr lang="en-US" dirty="0" smtClean="0"/>
              <a:t> about a situation… your first job is to call 911 </a:t>
            </a:r>
          </a:p>
          <a:p>
            <a:r>
              <a:rPr lang="en-US" dirty="0" smtClean="0"/>
              <a:t>OR you can assign someone else to call 911 so you can begin providing immediate care</a:t>
            </a:r>
          </a:p>
        </p:txBody>
      </p:sp>
      <p:pic>
        <p:nvPicPr>
          <p:cNvPr id="5" name="Picture 4"/>
          <p:cNvPicPr>
            <a:picLocks noChangeAspect="1"/>
          </p:cNvPicPr>
          <p:nvPr/>
        </p:nvPicPr>
        <p:blipFill>
          <a:blip r:embed="rId2"/>
          <a:stretch>
            <a:fillRect/>
          </a:stretch>
        </p:blipFill>
        <p:spPr>
          <a:xfrm>
            <a:off x="4789637" y="2921000"/>
            <a:ext cx="4001585" cy="2870103"/>
          </a:xfrm>
          <a:prstGeom prst="rect">
            <a:avLst/>
          </a:prstGeom>
        </p:spPr>
      </p:pic>
      <p:sp>
        <p:nvSpPr>
          <p:cNvPr id="6" name="TextBox 5"/>
          <p:cNvSpPr txBox="1"/>
          <p:nvPr/>
        </p:nvSpPr>
        <p:spPr>
          <a:xfrm>
            <a:off x="3019777" y="6112369"/>
            <a:ext cx="2709333" cy="523220"/>
          </a:xfrm>
          <a:prstGeom prst="rect">
            <a:avLst/>
          </a:prstGeom>
          <a:noFill/>
        </p:spPr>
        <p:txBody>
          <a:bodyPr wrap="square" rtlCol="0">
            <a:spAutoFit/>
          </a:bodyPr>
          <a:lstStyle/>
          <a:p>
            <a:r>
              <a:rPr lang="en-US" sz="2800" dirty="0" smtClean="0">
                <a:hlinkClick r:id="rId3"/>
              </a:rPr>
              <a:t>When to Call 911</a:t>
            </a:r>
            <a:endParaRPr lang="en-US" sz="2800" dirty="0"/>
          </a:p>
        </p:txBody>
      </p:sp>
    </p:spTree>
    <p:extLst>
      <p:ext uri="{BB962C8B-B14F-4D97-AF65-F5344CB8AC3E}">
        <p14:creationId xmlns:p14="http://schemas.microsoft.com/office/powerpoint/2010/main" val="514770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06222"/>
            <a:ext cx="7408333" cy="4811889"/>
          </a:xfrm>
        </p:spPr>
        <p:txBody>
          <a:bodyPr>
            <a:noAutofit/>
          </a:bodyPr>
          <a:lstStyle/>
          <a:p>
            <a:r>
              <a:rPr lang="en-US" sz="1600" dirty="0"/>
              <a:t>Bleeding that will not stop</a:t>
            </a:r>
          </a:p>
          <a:p>
            <a:r>
              <a:rPr lang="en-US" sz="1600" dirty="0"/>
              <a:t>Breathing problems (difficulty breathing, shortness of breath)</a:t>
            </a:r>
          </a:p>
          <a:p>
            <a:r>
              <a:rPr lang="en-US" sz="1600" dirty="0"/>
              <a:t>Change in mental status (such as unusual behavior, confusion, difficulty arousing)</a:t>
            </a:r>
          </a:p>
          <a:p>
            <a:r>
              <a:rPr lang="en-US" sz="1600" dirty="0"/>
              <a:t>Chest pain</a:t>
            </a:r>
          </a:p>
          <a:p>
            <a:r>
              <a:rPr lang="en-US" sz="1600" dirty="0"/>
              <a:t>Choking</a:t>
            </a:r>
          </a:p>
          <a:p>
            <a:r>
              <a:rPr lang="en-US" sz="1600" dirty="0"/>
              <a:t>Coughing up or vomiting blood</a:t>
            </a:r>
          </a:p>
          <a:p>
            <a:r>
              <a:rPr lang="en-US" sz="1600" dirty="0"/>
              <a:t>Fainting or loss of consciousness</a:t>
            </a:r>
          </a:p>
          <a:p>
            <a:r>
              <a:rPr lang="en-US" sz="1600" dirty="0"/>
              <a:t>Feeling of committing suicide or murder</a:t>
            </a:r>
          </a:p>
          <a:p>
            <a:r>
              <a:rPr lang="en-US" sz="1600" dirty="0"/>
              <a:t>Head or spine injury</a:t>
            </a:r>
          </a:p>
          <a:p>
            <a:r>
              <a:rPr lang="en-US" sz="1600" dirty="0"/>
              <a:t>Severe or persistent vomiting</a:t>
            </a:r>
          </a:p>
          <a:p>
            <a:r>
              <a:rPr lang="en-US" sz="1600" dirty="0"/>
              <a:t>Sudden injury due to a motor vehicle accident, burns or smoke inhalation, near drowning, deep or large wound, etc.</a:t>
            </a:r>
          </a:p>
          <a:p>
            <a:r>
              <a:rPr lang="en-US" sz="1600" dirty="0"/>
              <a:t>Sudden, severe pain anywhere in the body</a:t>
            </a:r>
          </a:p>
          <a:p>
            <a:r>
              <a:rPr lang="en-US" sz="1600" dirty="0"/>
              <a:t>Sudden dizziness, weakness, or change in vision</a:t>
            </a:r>
          </a:p>
          <a:p>
            <a:r>
              <a:rPr lang="en-US" sz="1600" dirty="0"/>
              <a:t>Swallowing a poisonous substance</a:t>
            </a:r>
          </a:p>
          <a:p>
            <a:r>
              <a:rPr lang="en-US" sz="1600" dirty="0"/>
              <a:t>Upper abdominal pain or pressure</a:t>
            </a:r>
          </a:p>
        </p:txBody>
      </p:sp>
      <p:sp>
        <p:nvSpPr>
          <p:cNvPr id="3" name="Title 2"/>
          <p:cNvSpPr>
            <a:spLocks noGrp="1"/>
          </p:cNvSpPr>
          <p:nvPr>
            <p:ph type="title"/>
          </p:nvPr>
        </p:nvSpPr>
        <p:spPr/>
        <p:txBody>
          <a:bodyPr>
            <a:normAutofit fontScale="90000"/>
          </a:bodyPr>
          <a:lstStyle/>
          <a:p>
            <a:r>
              <a:rPr lang="en-US" dirty="0" smtClean="0"/>
              <a:t>Possible Life Threatening Conditions</a:t>
            </a:r>
            <a:endParaRPr lang="en-US" dirty="0"/>
          </a:p>
        </p:txBody>
      </p:sp>
    </p:spTree>
    <p:extLst>
      <p:ext uri="{BB962C8B-B14F-4D97-AF65-F5344CB8AC3E}">
        <p14:creationId xmlns:p14="http://schemas.microsoft.com/office/powerpoint/2010/main" val="15467207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6044" y="1941689"/>
            <a:ext cx="4817846" cy="3450696"/>
          </a:xfrm>
        </p:spPr>
        <p:txBody>
          <a:bodyPr/>
          <a:lstStyle/>
          <a:p>
            <a:pPr marL="0" indent="0">
              <a:buNone/>
            </a:pPr>
            <a:r>
              <a:rPr lang="en-US" dirty="0" smtClean="0"/>
              <a:t>If you need to call 911… make sure you know:</a:t>
            </a:r>
          </a:p>
          <a:p>
            <a:pPr lvl="1"/>
            <a:r>
              <a:rPr lang="en-US" dirty="0" smtClean="0"/>
              <a:t>Where you are</a:t>
            </a:r>
          </a:p>
          <a:p>
            <a:pPr lvl="1"/>
            <a:r>
              <a:rPr lang="en-US" dirty="0"/>
              <a:t>What has occurred at the </a:t>
            </a:r>
            <a:r>
              <a:rPr lang="en-US" dirty="0" smtClean="0"/>
              <a:t>scene</a:t>
            </a:r>
          </a:p>
          <a:p>
            <a:pPr lvl="1"/>
            <a:r>
              <a:rPr lang="en-US" dirty="0" smtClean="0"/>
              <a:t>The number of victims</a:t>
            </a:r>
          </a:p>
          <a:p>
            <a:pPr lvl="1"/>
            <a:r>
              <a:rPr lang="en-US" dirty="0" smtClean="0"/>
              <a:t>The aid you are able to provide</a:t>
            </a:r>
          </a:p>
          <a:p>
            <a:pPr lvl="1"/>
            <a:r>
              <a:rPr lang="en-US" dirty="0" smtClean="0"/>
              <a:t>Your name and phone number</a:t>
            </a:r>
            <a:endParaRPr lang="en-US" dirty="0"/>
          </a:p>
          <a:p>
            <a:pPr lvl="1"/>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Who to Call?</a:t>
            </a:r>
            <a:endParaRPr lang="en-US" dirty="0"/>
          </a:p>
        </p:txBody>
      </p:sp>
      <p:pic>
        <p:nvPicPr>
          <p:cNvPr id="5" name="Picture 4"/>
          <p:cNvPicPr>
            <a:picLocks noChangeAspect="1"/>
          </p:cNvPicPr>
          <p:nvPr/>
        </p:nvPicPr>
        <p:blipFill>
          <a:blip r:embed="rId2"/>
          <a:stretch>
            <a:fillRect/>
          </a:stretch>
        </p:blipFill>
        <p:spPr>
          <a:xfrm>
            <a:off x="5403145" y="4111216"/>
            <a:ext cx="3283655" cy="2746784"/>
          </a:xfrm>
          <a:prstGeom prst="rect">
            <a:avLst/>
          </a:prstGeom>
        </p:spPr>
      </p:pic>
      <p:pic>
        <p:nvPicPr>
          <p:cNvPr id="6" name="Picture 5"/>
          <p:cNvPicPr>
            <a:picLocks noChangeAspect="1"/>
          </p:cNvPicPr>
          <p:nvPr/>
        </p:nvPicPr>
        <p:blipFill>
          <a:blip r:embed="rId3"/>
          <a:stretch>
            <a:fillRect/>
          </a:stretch>
        </p:blipFill>
        <p:spPr>
          <a:xfrm>
            <a:off x="1030111" y="4713111"/>
            <a:ext cx="3612445" cy="2032000"/>
          </a:xfrm>
          <a:prstGeom prst="rect">
            <a:avLst/>
          </a:prstGeom>
        </p:spPr>
      </p:pic>
      <p:sp>
        <p:nvSpPr>
          <p:cNvPr id="7" name="TextBox 6"/>
          <p:cNvSpPr txBox="1"/>
          <p:nvPr/>
        </p:nvSpPr>
        <p:spPr>
          <a:xfrm>
            <a:off x="5573890" y="2054578"/>
            <a:ext cx="3283654" cy="2215991"/>
          </a:xfrm>
          <a:prstGeom prst="rect">
            <a:avLst/>
          </a:prstGeom>
          <a:noFill/>
        </p:spPr>
        <p:txBody>
          <a:bodyPr wrap="square" rtlCol="0">
            <a:spAutoFit/>
          </a:bodyPr>
          <a:lstStyle/>
          <a:p>
            <a:r>
              <a:rPr lang="en-US" sz="2400" dirty="0"/>
              <a:t>Calling for help is the </a:t>
            </a:r>
            <a:r>
              <a:rPr lang="en-US" sz="2400" b="1" dirty="0"/>
              <a:t>most important</a:t>
            </a:r>
            <a:r>
              <a:rPr lang="en-US" sz="2400" dirty="0"/>
              <a:t> step you can take in an emergency to help the person in need of care</a:t>
            </a:r>
          </a:p>
          <a:p>
            <a:endParaRPr lang="en-US" dirty="0"/>
          </a:p>
        </p:txBody>
      </p:sp>
    </p:spTree>
    <p:extLst>
      <p:ext uri="{BB962C8B-B14F-4D97-AF65-F5344CB8AC3E}">
        <p14:creationId xmlns:p14="http://schemas.microsoft.com/office/powerpoint/2010/main" val="36538283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1701560"/>
            <a:ext cx="7772400" cy="1524000"/>
          </a:xfrm>
        </p:spPr>
        <p:txBody>
          <a:bodyPr>
            <a:normAutofit fontScale="90000"/>
          </a:bodyPr>
          <a:lstStyle/>
          <a:p>
            <a:r>
              <a:rPr lang="en-US" sz="15300" smtClean="0"/>
              <a:t>Care</a:t>
            </a:r>
            <a:endParaRPr lang="en-US" dirty="0"/>
          </a:p>
        </p:txBody>
      </p:sp>
      <p:sp>
        <p:nvSpPr>
          <p:cNvPr id="3" name="Text Placeholder 2"/>
          <p:cNvSpPr>
            <a:spLocks noGrp="1"/>
          </p:cNvSpPr>
          <p:nvPr>
            <p:ph type="body" idx="1"/>
          </p:nvPr>
        </p:nvSpPr>
        <p:spPr>
          <a:xfrm>
            <a:off x="1367365" y="648870"/>
            <a:ext cx="6417734" cy="939801"/>
          </a:xfrm>
        </p:spPr>
        <p:txBody>
          <a:bodyPr>
            <a:normAutofit/>
          </a:bodyPr>
          <a:lstStyle/>
          <a:p>
            <a:r>
              <a:rPr lang="en-US" sz="3200" dirty="0" smtClean="0"/>
              <a:t>Emergency Action Steps #3</a:t>
            </a:r>
            <a:endParaRPr lang="en-US" sz="3200" dirty="0"/>
          </a:p>
        </p:txBody>
      </p:sp>
    </p:spTree>
    <p:extLst>
      <p:ext uri="{BB962C8B-B14F-4D97-AF65-F5344CB8AC3E}">
        <p14:creationId xmlns:p14="http://schemas.microsoft.com/office/powerpoint/2010/main" val="12861431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10000"/>
          </a:bodyPr>
          <a:lstStyle/>
          <a:p>
            <a:r>
              <a:rPr lang="en-US" dirty="0" smtClean="0"/>
              <a:t>Severe Bleeding</a:t>
            </a:r>
          </a:p>
          <a:p>
            <a:r>
              <a:rPr lang="en-US" dirty="0" smtClean="0"/>
              <a:t>Open fracture</a:t>
            </a:r>
          </a:p>
          <a:p>
            <a:r>
              <a:rPr lang="en-US" dirty="0" smtClean="0"/>
              <a:t>Closed fracture</a:t>
            </a:r>
          </a:p>
          <a:p>
            <a:r>
              <a:rPr lang="en-US" dirty="0" smtClean="0"/>
              <a:t>Muscle Strain/Sprain</a:t>
            </a:r>
          </a:p>
          <a:p>
            <a:r>
              <a:rPr lang="en-US" dirty="0" smtClean="0"/>
              <a:t>Conscious Choking</a:t>
            </a:r>
          </a:p>
          <a:p>
            <a:r>
              <a:rPr lang="en-US" dirty="0" smtClean="0"/>
              <a:t>Unconscious and Breathing</a:t>
            </a:r>
          </a:p>
          <a:p>
            <a:r>
              <a:rPr lang="en-US" dirty="0" smtClean="0"/>
              <a:t>Signals of a Heart Attack</a:t>
            </a:r>
          </a:p>
          <a:p>
            <a:r>
              <a:rPr lang="en-US" dirty="0" smtClean="0"/>
              <a:t>Unconscious and not Breathing</a:t>
            </a:r>
          </a:p>
          <a:p>
            <a:r>
              <a:rPr lang="en-US" dirty="0" smtClean="0"/>
              <a:t>Unconscious Choking</a:t>
            </a:r>
          </a:p>
        </p:txBody>
      </p:sp>
      <p:sp>
        <p:nvSpPr>
          <p:cNvPr id="4" name="Title 3"/>
          <p:cNvSpPr>
            <a:spLocks noGrp="1"/>
          </p:cNvSpPr>
          <p:nvPr>
            <p:ph type="title"/>
          </p:nvPr>
        </p:nvSpPr>
        <p:spPr/>
        <p:txBody>
          <a:bodyPr/>
          <a:lstStyle/>
          <a:p>
            <a:r>
              <a:rPr lang="en-US" dirty="0" smtClean="0"/>
              <a:t>Types of Care</a:t>
            </a:r>
            <a:endParaRPr lang="en-US" dirty="0"/>
          </a:p>
        </p:txBody>
      </p:sp>
    </p:spTree>
    <p:extLst>
      <p:ext uri="{BB962C8B-B14F-4D97-AF65-F5344CB8AC3E}">
        <p14:creationId xmlns:p14="http://schemas.microsoft.com/office/powerpoint/2010/main" val="17614512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Emergency Action Steps</a:t>
            </a:r>
            <a:endParaRPr lang="en-US" dirty="0"/>
          </a:p>
        </p:txBody>
      </p:sp>
      <p:sp>
        <p:nvSpPr>
          <p:cNvPr id="3" name="Subtitle 2"/>
          <p:cNvSpPr>
            <a:spLocks noGrp="1"/>
          </p:cNvSpPr>
          <p:nvPr>
            <p:ph type="subTitle" idx="1"/>
          </p:nvPr>
        </p:nvSpPr>
        <p:spPr/>
        <p:txBody>
          <a:bodyPr>
            <a:normAutofit/>
          </a:bodyPr>
          <a:lstStyle/>
          <a:p>
            <a:r>
              <a:rPr lang="en-US" sz="6600" dirty="0" smtClean="0"/>
              <a:t>#3 Care</a:t>
            </a:r>
            <a:endParaRPr lang="en-US" sz="6600" dirty="0"/>
          </a:p>
        </p:txBody>
      </p:sp>
    </p:spTree>
    <p:extLst>
      <p:ext uri="{BB962C8B-B14F-4D97-AF65-F5344CB8AC3E}">
        <p14:creationId xmlns:p14="http://schemas.microsoft.com/office/powerpoint/2010/main" val="32880049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blip>
          <a:srcRect t="11788"/>
          <a:stretch/>
        </p:blipFill>
        <p:spPr>
          <a:xfrm rot="2235712">
            <a:off x="1507816" y="4204675"/>
            <a:ext cx="2275444" cy="2007220"/>
          </a:xfrm>
          <a:prstGeom prst="rect">
            <a:avLst/>
          </a:prstGeom>
        </p:spPr>
      </p:pic>
      <p:sp>
        <p:nvSpPr>
          <p:cNvPr id="2" name="Title 1"/>
          <p:cNvSpPr>
            <a:spLocks noGrp="1"/>
          </p:cNvSpPr>
          <p:nvPr>
            <p:ph type="title"/>
          </p:nvPr>
        </p:nvSpPr>
        <p:spPr/>
        <p:txBody>
          <a:bodyPr/>
          <a:lstStyle/>
          <a:p>
            <a:r>
              <a:rPr lang="en-US" dirty="0" smtClean="0"/>
              <a:t>What to do…</a:t>
            </a:r>
            <a:endParaRPr lang="en-US" dirty="0"/>
          </a:p>
        </p:txBody>
      </p:sp>
      <p:sp>
        <p:nvSpPr>
          <p:cNvPr id="3" name="Content Placeholder 2"/>
          <p:cNvSpPr>
            <a:spLocks noGrp="1"/>
          </p:cNvSpPr>
          <p:nvPr>
            <p:ph sz="half" idx="4294967295"/>
          </p:nvPr>
        </p:nvSpPr>
        <p:spPr>
          <a:xfrm>
            <a:off x="900111" y="2147888"/>
            <a:ext cx="3566160" cy="2486033"/>
          </a:xfrm>
          <a:prstGeom prst="rect">
            <a:avLst/>
          </a:prstGeom>
        </p:spPr>
        <p:txBody>
          <a:bodyPr/>
          <a:lstStyle/>
          <a:p>
            <a:r>
              <a:rPr lang="en-US" b="1" u="sng" dirty="0" smtClean="0"/>
              <a:t>Check:</a:t>
            </a:r>
            <a:r>
              <a:rPr lang="en-US" dirty="0" smtClean="0"/>
              <a:t> The scene then the victim</a:t>
            </a:r>
            <a:endParaRPr lang="en-US" u="sng" dirty="0" smtClean="0"/>
          </a:p>
          <a:p>
            <a:r>
              <a:rPr lang="en-US" b="1" u="sng" dirty="0" smtClean="0"/>
              <a:t>Call:</a:t>
            </a:r>
            <a:r>
              <a:rPr lang="en-US" dirty="0" smtClean="0"/>
              <a:t> 911if the situation is life threatening</a:t>
            </a:r>
          </a:p>
          <a:p>
            <a:r>
              <a:rPr lang="en-US" b="1" u="sng" dirty="0" smtClean="0"/>
              <a:t>Care:</a:t>
            </a:r>
            <a:r>
              <a:rPr lang="en-US" dirty="0" smtClean="0"/>
              <a:t> For the victim</a:t>
            </a:r>
            <a:endParaRPr lang="en-US" b="1" u="sng" dirty="0" smtClean="0"/>
          </a:p>
        </p:txBody>
      </p:sp>
      <p:sp>
        <p:nvSpPr>
          <p:cNvPr id="4" name="Content Placeholder 3"/>
          <p:cNvSpPr>
            <a:spLocks noGrp="1"/>
          </p:cNvSpPr>
          <p:nvPr>
            <p:ph sz="half" idx="4294967295"/>
          </p:nvPr>
        </p:nvSpPr>
        <p:spPr>
          <a:xfrm>
            <a:off x="4648199" y="2147888"/>
            <a:ext cx="3566160" cy="3927475"/>
          </a:xfrm>
          <a:prstGeom prst="rect">
            <a:avLst/>
          </a:prstGeom>
        </p:spPr>
        <p:txBody>
          <a:bodyPr/>
          <a:lstStyle/>
          <a:p>
            <a:r>
              <a:rPr lang="en-US" dirty="0" smtClean="0"/>
              <a:t>Make sure to put on </a:t>
            </a:r>
            <a:r>
              <a:rPr lang="en-US" b="1" dirty="0" smtClean="0"/>
              <a:t>gloves</a:t>
            </a:r>
            <a:r>
              <a:rPr lang="en-US" dirty="0" smtClean="0"/>
              <a:t> if they are available before helping the victim</a:t>
            </a:r>
          </a:p>
          <a:p>
            <a:r>
              <a:rPr lang="en-US" dirty="0" smtClean="0"/>
              <a:t>Do you need any other safety equipment? Goggles? Facemask?</a:t>
            </a:r>
          </a:p>
          <a:p>
            <a:r>
              <a:rPr lang="en-US" dirty="0" smtClean="0"/>
              <a:t>Have you taken off your jewelry and covered any open wounds?</a:t>
            </a:r>
          </a:p>
          <a:p>
            <a:endParaRPr lang="en-US" dirty="0"/>
          </a:p>
        </p:txBody>
      </p:sp>
    </p:spTree>
    <p:extLst>
      <p:ext uri="{BB962C8B-B14F-4D97-AF65-F5344CB8AC3E}">
        <p14:creationId xmlns:p14="http://schemas.microsoft.com/office/powerpoint/2010/main" val="10401869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Severe Bleeding</a:t>
            </a:r>
            <a:endParaRPr lang="en-US" dirty="0"/>
          </a:p>
        </p:txBody>
      </p:sp>
      <p:sp>
        <p:nvSpPr>
          <p:cNvPr id="3" name="Content Placeholder 2"/>
          <p:cNvSpPr>
            <a:spLocks noGrp="1"/>
          </p:cNvSpPr>
          <p:nvPr>
            <p:ph sz="half" idx="4294967295"/>
          </p:nvPr>
        </p:nvSpPr>
        <p:spPr>
          <a:xfrm>
            <a:off x="900111" y="2147888"/>
            <a:ext cx="3566160" cy="3927475"/>
          </a:xfrm>
          <a:prstGeom prst="rect">
            <a:avLst/>
          </a:prstGeom>
        </p:spPr>
        <p:txBody>
          <a:bodyPr>
            <a:normAutofit fontScale="92500" lnSpcReduction="20000"/>
          </a:bodyPr>
          <a:lstStyle/>
          <a:p>
            <a:r>
              <a:rPr lang="en-US" dirty="0" smtClean="0"/>
              <a:t>Apply direct </a:t>
            </a:r>
            <a:r>
              <a:rPr lang="en-US" b="1" dirty="0" smtClean="0"/>
              <a:t>pressure</a:t>
            </a:r>
            <a:r>
              <a:rPr lang="en-US" dirty="0" smtClean="0"/>
              <a:t> to the wound using a sterile  gauze pad or a clean, absorbent cloth.</a:t>
            </a:r>
          </a:p>
          <a:p>
            <a:pPr lvl="1"/>
            <a:r>
              <a:rPr lang="en-US" dirty="0" smtClean="0"/>
              <a:t>If gloves are available, have the victim apply pressure on the wound.</a:t>
            </a:r>
          </a:p>
          <a:p>
            <a:r>
              <a:rPr lang="en-US" dirty="0" smtClean="0"/>
              <a:t>While continuing to apply pressure, raise the wound above the victims </a:t>
            </a:r>
            <a:r>
              <a:rPr lang="en-US" b="1" dirty="0" smtClean="0"/>
              <a:t>heart</a:t>
            </a:r>
            <a:r>
              <a:rPr lang="en-US" dirty="0" smtClean="0"/>
              <a:t> (unless you suspect a fracture)… this helps slow the bleeding down.</a:t>
            </a:r>
            <a:endParaRPr lang="en-US" dirty="0"/>
          </a:p>
        </p:txBody>
      </p:sp>
      <p:pic>
        <p:nvPicPr>
          <p:cNvPr id="7" name="Picture 6"/>
          <p:cNvPicPr>
            <a:picLocks noChangeAspect="1"/>
          </p:cNvPicPr>
          <p:nvPr/>
        </p:nvPicPr>
        <p:blipFill>
          <a:blip r:embed="rId2"/>
          <a:stretch>
            <a:fillRect/>
          </a:stretch>
        </p:blipFill>
        <p:spPr>
          <a:xfrm>
            <a:off x="4680233" y="4714981"/>
            <a:ext cx="3810000" cy="1890000"/>
          </a:xfrm>
          <a:prstGeom prst="rect">
            <a:avLst/>
          </a:prstGeom>
        </p:spPr>
      </p:pic>
    </p:spTree>
    <p:extLst>
      <p:ext uri="{BB962C8B-B14F-4D97-AF65-F5344CB8AC3E}">
        <p14:creationId xmlns:p14="http://schemas.microsoft.com/office/powerpoint/2010/main" val="3290931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Severe Bleeding</a:t>
            </a:r>
            <a:endParaRPr lang="en-US" dirty="0"/>
          </a:p>
        </p:txBody>
      </p:sp>
      <p:sp>
        <p:nvSpPr>
          <p:cNvPr id="4" name="Content Placeholder 3"/>
          <p:cNvSpPr>
            <a:spLocks noGrp="1"/>
          </p:cNvSpPr>
          <p:nvPr>
            <p:ph sz="half" idx="4294967295"/>
          </p:nvPr>
        </p:nvSpPr>
        <p:spPr>
          <a:xfrm>
            <a:off x="4458840" y="2147889"/>
            <a:ext cx="4229142" cy="4139232"/>
          </a:xfrm>
          <a:prstGeom prst="rect">
            <a:avLst/>
          </a:prstGeom>
        </p:spPr>
        <p:txBody>
          <a:bodyPr>
            <a:normAutofit fontScale="92500" lnSpcReduction="10000"/>
          </a:bodyPr>
          <a:lstStyle/>
          <a:p>
            <a:r>
              <a:rPr lang="en-US" dirty="0" smtClean="0"/>
              <a:t>Make a “pressure bandage” by snuggly wrapping an elastic bandage over the pad</a:t>
            </a:r>
          </a:p>
          <a:p>
            <a:r>
              <a:rPr lang="en-US" dirty="0" smtClean="0"/>
              <a:t>If bleeding continues apply additional </a:t>
            </a:r>
            <a:r>
              <a:rPr lang="en-US" b="1" dirty="0" smtClean="0"/>
              <a:t>bandages</a:t>
            </a:r>
            <a:r>
              <a:rPr lang="en-US" dirty="0" smtClean="0"/>
              <a:t> on top of the existing ones</a:t>
            </a:r>
          </a:p>
          <a:p>
            <a:pPr lvl="1"/>
            <a:r>
              <a:rPr lang="en-US" dirty="0" smtClean="0"/>
              <a:t>Don’t remove previous bandages!</a:t>
            </a:r>
          </a:p>
          <a:p>
            <a:r>
              <a:rPr lang="en-US" dirty="0" smtClean="0"/>
              <a:t>Immobilize the injured body part after bleeding has stopped</a:t>
            </a:r>
          </a:p>
          <a:p>
            <a:pPr marL="0" indent="0">
              <a:buNone/>
            </a:pPr>
            <a:r>
              <a:rPr lang="en-US" dirty="0" smtClean="0"/>
              <a:t>American Red Cross – Controlling External Bleeding</a:t>
            </a:r>
            <a:endParaRPr lang="en-US" dirty="0"/>
          </a:p>
        </p:txBody>
      </p:sp>
      <p:pic>
        <p:nvPicPr>
          <p:cNvPr id="5" name="Picture 4"/>
          <p:cNvPicPr>
            <a:picLocks noChangeAspect="1"/>
          </p:cNvPicPr>
          <p:nvPr/>
        </p:nvPicPr>
        <p:blipFill>
          <a:blip r:embed="rId2"/>
          <a:stretch>
            <a:fillRect/>
          </a:stretch>
        </p:blipFill>
        <p:spPr>
          <a:xfrm>
            <a:off x="473378" y="1769807"/>
            <a:ext cx="2240085" cy="2904644"/>
          </a:xfrm>
          <a:prstGeom prst="rect">
            <a:avLst/>
          </a:prstGeom>
        </p:spPr>
      </p:pic>
      <p:pic>
        <p:nvPicPr>
          <p:cNvPr id="6" name="Picture 5"/>
          <p:cNvPicPr>
            <a:picLocks noChangeAspect="1"/>
          </p:cNvPicPr>
          <p:nvPr/>
        </p:nvPicPr>
        <p:blipFill>
          <a:blip r:embed="rId3"/>
          <a:stretch>
            <a:fillRect/>
          </a:stretch>
        </p:blipFill>
        <p:spPr>
          <a:xfrm>
            <a:off x="1670258" y="4404251"/>
            <a:ext cx="2788582" cy="2091437"/>
          </a:xfrm>
          <a:prstGeom prst="rect">
            <a:avLst/>
          </a:prstGeom>
        </p:spPr>
      </p:pic>
      <p:sp>
        <p:nvSpPr>
          <p:cNvPr id="9" name="Rectangle 8"/>
          <p:cNvSpPr/>
          <p:nvPr/>
        </p:nvSpPr>
        <p:spPr>
          <a:xfrm>
            <a:off x="5798751" y="6287121"/>
            <a:ext cx="2267696" cy="400110"/>
          </a:xfrm>
          <a:prstGeom prst="rect">
            <a:avLst/>
          </a:prstGeom>
        </p:spPr>
        <p:txBody>
          <a:bodyPr wrap="square">
            <a:spAutoFit/>
          </a:bodyPr>
          <a:lstStyle/>
          <a:p>
            <a:pPr algn="ctr"/>
            <a:r>
              <a:rPr lang="en-US" sz="2000" dirty="0" smtClean="0">
                <a:hlinkClick r:id="rId4"/>
              </a:rPr>
              <a:t>Severe Bleeding</a:t>
            </a:r>
            <a:endParaRPr lang="en-US" sz="2000" dirty="0"/>
          </a:p>
        </p:txBody>
      </p:sp>
    </p:spTree>
    <p:extLst>
      <p:ext uri="{BB962C8B-B14F-4D97-AF65-F5344CB8AC3E}">
        <p14:creationId xmlns:p14="http://schemas.microsoft.com/office/powerpoint/2010/main" val="31193863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Fracture</a:t>
            </a:r>
            <a:endParaRPr lang="en-US" dirty="0"/>
          </a:p>
        </p:txBody>
      </p:sp>
      <p:sp>
        <p:nvSpPr>
          <p:cNvPr id="3" name="Content Placeholder 2"/>
          <p:cNvSpPr>
            <a:spLocks noGrp="1"/>
          </p:cNvSpPr>
          <p:nvPr>
            <p:ph sz="half" idx="4294967295"/>
          </p:nvPr>
        </p:nvSpPr>
        <p:spPr>
          <a:xfrm>
            <a:off x="900111" y="2147888"/>
            <a:ext cx="3566160" cy="4228819"/>
          </a:xfrm>
          <a:prstGeom prst="rect">
            <a:avLst/>
          </a:prstGeom>
        </p:spPr>
        <p:txBody>
          <a:bodyPr>
            <a:normAutofit fontScale="85000" lnSpcReduction="20000"/>
          </a:bodyPr>
          <a:lstStyle/>
          <a:p>
            <a:r>
              <a:rPr lang="en-US" dirty="0" smtClean="0"/>
              <a:t>Cut away clothing from injured area. </a:t>
            </a:r>
            <a:r>
              <a:rPr lang="en-US" b="1" dirty="0" smtClean="0"/>
              <a:t>DO NOT </a:t>
            </a:r>
            <a:r>
              <a:rPr lang="en-US" dirty="0" smtClean="0"/>
              <a:t>try to push the bone back into the skin</a:t>
            </a:r>
          </a:p>
          <a:p>
            <a:r>
              <a:rPr lang="en-US" dirty="0" smtClean="0"/>
              <a:t>Apply gentle pressure with a large sterile pad to control bleeding (don’t push directly on the exposed bone)</a:t>
            </a:r>
          </a:p>
          <a:p>
            <a:r>
              <a:rPr lang="en-US" dirty="0" smtClean="0"/>
              <a:t>Cover the entire area with a sterile bandage or clean cloth</a:t>
            </a:r>
          </a:p>
          <a:p>
            <a:r>
              <a:rPr lang="en-US" dirty="0" smtClean="0"/>
              <a:t>If a victim needs to be moved before help arrives, apply a splint to immobilize the injured area</a:t>
            </a:r>
            <a:endParaRPr lang="en-US" dirty="0"/>
          </a:p>
        </p:txBody>
      </p:sp>
      <p:sp>
        <p:nvSpPr>
          <p:cNvPr id="7" name="TextBox 6"/>
          <p:cNvSpPr txBox="1"/>
          <p:nvPr/>
        </p:nvSpPr>
        <p:spPr>
          <a:xfrm>
            <a:off x="5945636" y="6007375"/>
            <a:ext cx="1864089" cy="369332"/>
          </a:xfrm>
          <a:prstGeom prst="rect">
            <a:avLst/>
          </a:prstGeom>
          <a:noFill/>
        </p:spPr>
        <p:txBody>
          <a:bodyPr wrap="square" rtlCol="0">
            <a:spAutoFit/>
          </a:bodyPr>
          <a:lstStyle/>
          <a:p>
            <a:pPr algn="ctr"/>
            <a:r>
              <a:rPr lang="en-US" dirty="0" smtClean="0">
                <a:hlinkClick r:id="rId2"/>
              </a:rPr>
              <a:t>Open Fracture</a:t>
            </a:r>
            <a:endParaRPr lang="en-US" dirty="0"/>
          </a:p>
        </p:txBody>
      </p:sp>
    </p:spTree>
    <p:extLst>
      <p:ext uri="{BB962C8B-B14F-4D97-AF65-F5344CB8AC3E}">
        <p14:creationId xmlns:p14="http://schemas.microsoft.com/office/powerpoint/2010/main" val="856406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a:t>
            </a:r>
            <a:endParaRPr lang="en-US" dirty="0"/>
          </a:p>
        </p:txBody>
      </p:sp>
      <p:sp>
        <p:nvSpPr>
          <p:cNvPr id="3" name="Content Placeholder 2"/>
          <p:cNvSpPr>
            <a:spLocks noGrp="1"/>
          </p:cNvSpPr>
          <p:nvPr>
            <p:ph sz="quarter" idx="13"/>
          </p:nvPr>
        </p:nvSpPr>
        <p:spPr>
          <a:xfrm>
            <a:off x="457200" y="2679192"/>
            <a:ext cx="8364111" cy="3781893"/>
          </a:xfrm>
        </p:spPr>
        <p:txBody>
          <a:bodyPr>
            <a:normAutofit/>
          </a:bodyPr>
          <a:lstStyle/>
          <a:p>
            <a:r>
              <a:rPr lang="en-US" dirty="0"/>
              <a:t>First Aid: help given to a sick or injured person </a:t>
            </a:r>
            <a:r>
              <a:rPr lang="en-US" b="1" dirty="0">
                <a:solidFill>
                  <a:srgbClr val="FF0000"/>
                </a:solidFill>
              </a:rPr>
              <a:t>until</a:t>
            </a:r>
            <a:r>
              <a:rPr lang="en-US" dirty="0"/>
              <a:t> full medical treatment is available.</a:t>
            </a:r>
            <a:endParaRPr lang="en-US" dirty="0" smtClean="0"/>
          </a:p>
          <a:p>
            <a:pPr marL="0" indent="0" algn="ctr">
              <a:buNone/>
            </a:pPr>
            <a:endParaRPr lang="en-US" dirty="0"/>
          </a:p>
          <a:p>
            <a:pPr marL="0" indent="0" algn="ctr">
              <a:buNone/>
            </a:pPr>
            <a:r>
              <a:rPr lang="en-US" dirty="0" smtClean="0"/>
              <a:t>American Red Cross - What would you do?</a:t>
            </a:r>
          </a:p>
          <a:p>
            <a:pPr marL="0" indent="0" algn="ctr">
              <a:buNone/>
            </a:pPr>
            <a:r>
              <a:rPr lang="en-US" dirty="0" smtClean="0"/>
              <a:t>American Red Cross - Introduction</a:t>
            </a:r>
            <a:endParaRPr lang="en-US" dirty="0"/>
          </a:p>
        </p:txBody>
      </p:sp>
      <p:pic>
        <p:nvPicPr>
          <p:cNvPr id="5" name="Picture 4"/>
          <p:cNvPicPr>
            <a:picLocks noChangeAspect="1"/>
          </p:cNvPicPr>
          <p:nvPr/>
        </p:nvPicPr>
        <p:blipFill>
          <a:blip r:embed="rId2"/>
          <a:stretch>
            <a:fillRect/>
          </a:stretch>
        </p:blipFill>
        <p:spPr>
          <a:xfrm>
            <a:off x="457200" y="5132585"/>
            <a:ext cx="2295877" cy="1566332"/>
          </a:xfrm>
          <a:prstGeom prst="rect">
            <a:avLst/>
          </a:prstGeom>
        </p:spPr>
      </p:pic>
      <p:pic>
        <p:nvPicPr>
          <p:cNvPr id="6" name="Picture 5"/>
          <p:cNvPicPr>
            <a:picLocks noChangeAspect="1"/>
          </p:cNvPicPr>
          <p:nvPr/>
        </p:nvPicPr>
        <p:blipFill>
          <a:blip r:embed="rId3"/>
          <a:stretch>
            <a:fillRect/>
          </a:stretch>
        </p:blipFill>
        <p:spPr>
          <a:xfrm>
            <a:off x="6457245" y="5132585"/>
            <a:ext cx="2229555" cy="1566332"/>
          </a:xfrm>
          <a:prstGeom prst="rect">
            <a:avLst/>
          </a:prstGeom>
        </p:spPr>
      </p:pic>
      <p:pic>
        <p:nvPicPr>
          <p:cNvPr id="7" name="Picture 6"/>
          <p:cNvPicPr>
            <a:picLocks noChangeAspect="1"/>
          </p:cNvPicPr>
          <p:nvPr/>
        </p:nvPicPr>
        <p:blipFill>
          <a:blip r:embed="rId4"/>
          <a:stretch>
            <a:fillRect/>
          </a:stretch>
        </p:blipFill>
        <p:spPr>
          <a:xfrm>
            <a:off x="3476978" y="5132585"/>
            <a:ext cx="1922316" cy="1566332"/>
          </a:xfrm>
          <a:prstGeom prst="rect">
            <a:avLst/>
          </a:prstGeom>
        </p:spPr>
      </p:pic>
    </p:spTree>
    <p:extLst>
      <p:ext uri="{BB962C8B-B14F-4D97-AF65-F5344CB8AC3E}">
        <p14:creationId xmlns:p14="http://schemas.microsoft.com/office/powerpoint/2010/main" val="8784499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Fracture</a:t>
            </a:r>
            <a:endParaRPr lang="en-US" dirty="0"/>
          </a:p>
        </p:txBody>
      </p:sp>
      <p:sp>
        <p:nvSpPr>
          <p:cNvPr id="3" name="Content Placeholder 2"/>
          <p:cNvSpPr>
            <a:spLocks noGrp="1"/>
          </p:cNvSpPr>
          <p:nvPr>
            <p:ph sz="half" idx="4294967295"/>
          </p:nvPr>
        </p:nvSpPr>
        <p:spPr>
          <a:xfrm>
            <a:off x="5188467" y="5628879"/>
            <a:ext cx="2484229" cy="454974"/>
          </a:xfrm>
          <a:prstGeom prst="rect">
            <a:avLst/>
          </a:prstGeom>
        </p:spPr>
        <p:txBody>
          <a:bodyPr/>
          <a:lstStyle/>
          <a:p>
            <a:pPr marL="0" indent="0" algn="ctr">
              <a:buNone/>
            </a:pPr>
            <a:r>
              <a:rPr lang="en-US" dirty="0" smtClean="0">
                <a:hlinkClick r:id="rId2"/>
              </a:rPr>
              <a:t>Closed Fracture</a:t>
            </a:r>
            <a:endParaRPr lang="en-US" dirty="0"/>
          </a:p>
        </p:txBody>
      </p:sp>
      <p:sp>
        <p:nvSpPr>
          <p:cNvPr id="4" name="Content Placeholder 3"/>
          <p:cNvSpPr>
            <a:spLocks noGrp="1"/>
          </p:cNvSpPr>
          <p:nvPr>
            <p:ph sz="half" idx="4294967295"/>
          </p:nvPr>
        </p:nvSpPr>
        <p:spPr>
          <a:xfrm>
            <a:off x="4648199" y="2147888"/>
            <a:ext cx="3566160" cy="3256101"/>
          </a:xfrm>
          <a:prstGeom prst="rect">
            <a:avLst/>
          </a:prstGeom>
        </p:spPr>
        <p:txBody>
          <a:bodyPr/>
          <a:lstStyle/>
          <a:p>
            <a:r>
              <a:rPr lang="en-US" dirty="0" smtClean="0"/>
              <a:t>Remember – you don</a:t>
            </a:r>
            <a:r>
              <a:rPr lang="fr-FR" dirty="0" smtClean="0"/>
              <a:t>’</a:t>
            </a:r>
            <a:r>
              <a:rPr lang="en-US" dirty="0" smtClean="0"/>
              <a:t>t need to call  911 unless the situation is life threatening</a:t>
            </a:r>
          </a:p>
          <a:p>
            <a:r>
              <a:rPr lang="en-US" dirty="0" smtClean="0"/>
              <a:t>Immobilize the injured area with a sling or splint</a:t>
            </a:r>
          </a:p>
          <a:p>
            <a:r>
              <a:rPr lang="en-US" dirty="0" smtClean="0"/>
              <a:t>Keep victim still and comfortable and seek medical attention</a:t>
            </a:r>
            <a:endParaRPr lang="en-US" dirty="0"/>
          </a:p>
        </p:txBody>
      </p:sp>
      <p:pic>
        <p:nvPicPr>
          <p:cNvPr id="6" name="Picture 5"/>
          <p:cNvPicPr>
            <a:picLocks noChangeAspect="1"/>
          </p:cNvPicPr>
          <p:nvPr/>
        </p:nvPicPr>
        <p:blipFill rotWithShape="1">
          <a:blip r:embed="rId3"/>
          <a:srcRect l="16268" r="13453" b="4163"/>
          <a:stretch/>
        </p:blipFill>
        <p:spPr>
          <a:xfrm>
            <a:off x="481252" y="1783317"/>
            <a:ext cx="1694121" cy="2310205"/>
          </a:xfrm>
          <a:prstGeom prst="rect">
            <a:avLst/>
          </a:prstGeom>
        </p:spPr>
      </p:pic>
      <p:pic>
        <p:nvPicPr>
          <p:cNvPr id="7" name="Picture 6"/>
          <p:cNvPicPr>
            <a:picLocks noChangeAspect="1"/>
          </p:cNvPicPr>
          <p:nvPr/>
        </p:nvPicPr>
        <p:blipFill>
          <a:blip r:embed="rId4"/>
          <a:stretch>
            <a:fillRect/>
          </a:stretch>
        </p:blipFill>
        <p:spPr>
          <a:xfrm>
            <a:off x="900113" y="4370556"/>
            <a:ext cx="2755822" cy="2066866"/>
          </a:xfrm>
          <a:prstGeom prst="rect">
            <a:avLst/>
          </a:prstGeom>
        </p:spPr>
      </p:pic>
      <p:pic>
        <p:nvPicPr>
          <p:cNvPr id="8" name="Picture 7"/>
          <p:cNvPicPr>
            <a:picLocks noChangeAspect="1"/>
          </p:cNvPicPr>
          <p:nvPr/>
        </p:nvPicPr>
        <p:blipFill>
          <a:blip r:embed="rId5"/>
          <a:stretch>
            <a:fillRect/>
          </a:stretch>
        </p:blipFill>
        <p:spPr>
          <a:xfrm>
            <a:off x="2540188" y="1783317"/>
            <a:ext cx="1630489" cy="2349349"/>
          </a:xfrm>
          <a:prstGeom prst="rect">
            <a:avLst/>
          </a:prstGeom>
        </p:spPr>
      </p:pic>
    </p:spTree>
    <p:extLst>
      <p:ext uri="{BB962C8B-B14F-4D97-AF65-F5344CB8AC3E}">
        <p14:creationId xmlns:p14="http://schemas.microsoft.com/office/powerpoint/2010/main" val="23487303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Strain/Sprain</a:t>
            </a:r>
            <a:endParaRPr lang="en-US" dirty="0"/>
          </a:p>
        </p:txBody>
      </p:sp>
      <p:sp>
        <p:nvSpPr>
          <p:cNvPr id="3" name="Content Placeholder 2"/>
          <p:cNvSpPr>
            <a:spLocks noGrp="1"/>
          </p:cNvSpPr>
          <p:nvPr>
            <p:ph sz="half" idx="4294967295"/>
          </p:nvPr>
        </p:nvSpPr>
        <p:spPr>
          <a:xfrm>
            <a:off x="900111" y="1803400"/>
            <a:ext cx="3566160" cy="4559797"/>
          </a:xfrm>
          <a:prstGeom prst="rect">
            <a:avLst/>
          </a:prstGeom>
        </p:spPr>
        <p:txBody>
          <a:bodyPr>
            <a:normAutofit/>
          </a:bodyPr>
          <a:lstStyle/>
          <a:p>
            <a:pPr marL="0" indent="0">
              <a:buNone/>
            </a:pPr>
            <a:r>
              <a:rPr lang="en-US" dirty="0" smtClean="0"/>
              <a:t>911 is not necessary!</a:t>
            </a:r>
          </a:p>
          <a:p>
            <a:r>
              <a:rPr lang="en-US" dirty="0" smtClean="0"/>
              <a:t>R – </a:t>
            </a:r>
            <a:r>
              <a:rPr lang="en-US" b="1" dirty="0" smtClean="0"/>
              <a:t>Rest </a:t>
            </a:r>
            <a:r>
              <a:rPr lang="en-US" dirty="0" smtClean="0"/>
              <a:t>the injured area and avoid using it</a:t>
            </a:r>
          </a:p>
          <a:p>
            <a:r>
              <a:rPr lang="en-US" dirty="0" smtClean="0"/>
              <a:t>I – </a:t>
            </a:r>
            <a:r>
              <a:rPr lang="en-US" b="1" dirty="0" smtClean="0"/>
              <a:t>Ice</a:t>
            </a:r>
            <a:r>
              <a:rPr lang="en-US" dirty="0" smtClean="0"/>
              <a:t> (immobilize) the area within the first 24 hours to avoid swelling</a:t>
            </a:r>
          </a:p>
          <a:p>
            <a:r>
              <a:rPr lang="en-US" dirty="0" smtClean="0"/>
              <a:t>C – </a:t>
            </a:r>
            <a:r>
              <a:rPr lang="en-US" b="1" dirty="0" smtClean="0"/>
              <a:t>Compress</a:t>
            </a:r>
            <a:r>
              <a:rPr lang="en-US" dirty="0" smtClean="0"/>
              <a:t> (cold) the area with elastic wrap </a:t>
            </a:r>
          </a:p>
          <a:p>
            <a:r>
              <a:rPr lang="en-US" dirty="0" smtClean="0"/>
              <a:t>E – </a:t>
            </a:r>
            <a:r>
              <a:rPr lang="en-US" b="1" dirty="0" smtClean="0"/>
              <a:t>Elevate</a:t>
            </a:r>
            <a:r>
              <a:rPr lang="en-US" dirty="0" smtClean="0"/>
              <a:t> the area to prevent or reduce swelling</a:t>
            </a:r>
            <a:endParaRPr lang="en-US" dirty="0"/>
          </a:p>
        </p:txBody>
      </p:sp>
      <p:pic>
        <p:nvPicPr>
          <p:cNvPr id="5" name="Picture 4"/>
          <p:cNvPicPr>
            <a:picLocks noChangeAspect="1"/>
          </p:cNvPicPr>
          <p:nvPr/>
        </p:nvPicPr>
        <p:blipFill>
          <a:blip r:embed="rId2"/>
          <a:stretch>
            <a:fillRect/>
          </a:stretch>
        </p:blipFill>
        <p:spPr>
          <a:xfrm>
            <a:off x="5447447" y="1574393"/>
            <a:ext cx="3362140" cy="2689712"/>
          </a:xfrm>
          <a:prstGeom prst="rect">
            <a:avLst/>
          </a:prstGeom>
        </p:spPr>
      </p:pic>
      <p:sp>
        <p:nvSpPr>
          <p:cNvPr id="7" name="Right Arrow 6"/>
          <p:cNvSpPr/>
          <p:nvPr/>
        </p:nvSpPr>
        <p:spPr>
          <a:xfrm rot="5400000">
            <a:off x="8336736" y="2593914"/>
            <a:ext cx="472852" cy="4728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946493" y="2121066"/>
            <a:ext cx="472852" cy="4728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0800000">
            <a:off x="7182919" y="4027680"/>
            <a:ext cx="472852" cy="4728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182918" y="5237307"/>
            <a:ext cx="1002144" cy="369332"/>
          </a:xfrm>
          <a:prstGeom prst="rect">
            <a:avLst/>
          </a:prstGeom>
          <a:noFill/>
        </p:spPr>
        <p:txBody>
          <a:bodyPr wrap="square" rtlCol="0">
            <a:spAutoFit/>
          </a:bodyPr>
          <a:lstStyle/>
          <a:p>
            <a:pPr algn="ctr"/>
            <a:r>
              <a:rPr lang="en-US" dirty="0" smtClean="0">
                <a:hlinkClick r:id="rId3"/>
              </a:rPr>
              <a:t>RICE</a:t>
            </a:r>
            <a:endParaRPr lang="en-US" dirty="0"/>
          </a:p>
        </p:txBody>
      </p:sp>
      <p:pic>
        <p:nvPicPr>
          <p:cNvPr id="11" name="Picture 10"/>
          <p:cNvPicPr>
            <a:picLocks noChangeAspect="1"/>
          </p:cNvPicPr>
          <p:nvPr/>
        </p:nvPicPr>
        <p:blipFill>
          <a:blip r:embed="rId4"/>
          <a:stretch>
            <a:fillRect/>
          </a:stretch>
        </p:blipFill>
        <p:spPr>
          <a:xfrm>
            <a:off x="4608980" y="4372427"/>
            <a:ext cx="2337513" cy="1729760"/>
          </a:xfrm>
          <a:prstGeom prst="rect">
            <a:avLst/>
          </a:prstGeom>
        </p:spPr>
      </p:pic>
      <p:sp>
        <p:nvSpPr>
          <p:cNvPr id="13" name="TextBox 12"/>
          <p:cNvSpPr txBox="1"/>
          <p:nvPr/>
        </p:nvSpPr>
        <p:spPr>
          <a:xfrm>
            <a:off x="2828487" y="6273101"/>
            <a:ext cx="3560986" cy="369332"/>
          </a:xfrm>
          <a:prstGeom prst="rect">
            <a:avLst/>
          </a:prstGeom>
          <a:noFill/>
        </p:spPr>
        <p:txBody>
          <a:bodyPr wrap="square" rtlCol="0">
            <a:spAutoFit/>
          </a:bodyPr>
          <a:lstStyle/>
          <a:p>
            <a:r>
              <a:rPr lang="en-US" dirty="0" smtClean="0"/>
              <a:t>American Red Cross – Splinting</a:t>
            </a:r>
            <a:endParaRPr lang="en-US" dirty="0"/>
          </a:p>
        </p:txBody>
      </p:sp>
    </p:spTree>
    <p:extLst>
      <p:ext uri="{BB962C8B-B14F-4D97-AF65-F5344CB8AC3E}">
        <p14:creationId xmlns:p14="http://schemas.microsoft.com/office/powerpoint/2010/main" val="19258198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Conscious Choking</a:t>
            </a:r>
            <a:endParaRPr lang="en-US" dirty="0"/>
          </a:p>
        </p:txBody>
      </p:sp>
      <p:sp>
        <p:nvSpPr>
          <p:cNvPr id="3" name="Content Placeholder 2"/>
          <p:cNvSpPr>
            <a:spLocks noGrp="1"/>
          </p:cNvSpPr>
          <p:nvPr>
            <p:ph sz="half" idx="4294967295"/>
          </p:nvPr>
        </p:nvSpPr>
        <p:spPr>
          <a:xfrm>
            <a:off x="900111" y="2147888"/>
            <a:ext cx="3566160" cy="3927475"/>
          </a:xfrm>
          <a:prstGeom prst="rect">
            <a:avLst/>
          </a:prstGeom>
        </p:spPr>
        <p:txBody>
          <a:bodyPr>
            <a:normAutofit fontScale="92500"/>
          </a:bodyPr>
          <a:lstStyle/>
          <a:p>
            <a:r>
              <a:rPr lang="en-US" dirty="0" smtClean="0"/>
              <a:t>First, ask “Are you choking?”</a:t>
            </a:r>
          </a:p>
          <a:p>
            <a:r>
              <a:rPr lang="en-US" dirty="0" smtClean="0"/>
              <a:t>If the victim can respond, encourage them to keep </a:t>
            </a:r>
            <a:r>
              <a:rPr lang="en-US" i="1" dirty="0" smtClean="0"/>
              <a:t>coughing.</a:t>
            </a:r>
          </a:p>
          <a:p>
            <a:r>
              <a:rPr lang="en-US" dirty="0" smtClean="0"/>
              <a:t>If the victim can not respond, give them </a:t>
            </a:r>
            <a:r>
              <a:rPr lang="en-US" b="1" dirty="0" smtClean="0"/>
              <a:t>5 </a:t>
            </a:r>
            <a:r>
              <a:rPr lang="en-US" dirty="0" smtClean="0"/>
              <a:t>back blows and perform </a:t>
            </a:r>
            <a:r>
              <a:rPr lang="en-US" b="1" dirty="0" smtClean="0"/>
              <a:t>5</a:t>
            </a:r>
            <a:r>
              <a:rPr lang="en-US" dirty="0" smtClean="0"/>
              <a:t> abdominal thrusts</a:t>
            </a:r>
          </a:p>
          <a:p>
            <a:pPr lvl="1"/>
            <a:r>
              <a:rPr lang="en-US" dirty="0" smtClean="0"/>
              <a:t>This is the Heimlich Maneuver</a:t>
            </a:r>
            <a:endParaRPr lang="en-US" dirty="0"/>
          </a:p>
        </p:txBody>
      </p:sp>
      <p:pic>
        <p:nvPicPr>
          <p:cNvPr id="5" name="Picture 4"/>
          <p:cNvPicPr>
            <a:picLocks noChangeAspect="1"/>
          </p:cNvPicPr>
          <p:nvPr/>
        </p:nvPicPr>
        <p:blipFill>
          <a:blip r:embed="rId2"/>
          <a:stretch>
            <a:fillRect/>
          </a:stretch>
        </p:blipFill>
        <p:spPr>
          <a:xfrm>
            <a:off x="4571999" y="1981200"/>
            <a:ext cx="3673475" cy="4169394"/>
          </a:xfrm>
          <a:prstGeom prst="rect">
            <a:avLst/>
          </a:prstGeom>
        </p:spPr>
      </p:pic>
    </p:spTree>
    <p:extLst>
      <p:ext uri="{BB962C8B-B14F-4D97-AF65-F5344CB8AC3E}">
        <p14:creationId xmlns:p14="http://schemas.microsoft.com/office/powerpoint/2010/main" val="31421701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Heimlich </a:t>
            </a:r>
            <a:r>
              <a:rPr lang="en-US" dirty="0" smtClean="0"/>
              <a:t>Maneuver</a:t>
            </a:r>
            <a:endParaRPr lang="en-US" dirty="0"/>
          </a:p>
        </p:txBody>
      </p:sp>
      <p:sp>
        <p:nvSpPr>
          <p:cNvPr id="3" name="Content Placeholder 2"/>
          <p:cNvSpPr>
            <a:spLocks noGrp="1"/>
          </p:cNvSpPr>
          <p:nvPr>
            <p:ph sz="half" idx="4294967295"/>
          </p:nvPr>
        </p:nvSpPr>
        <p:spPr>
          <a:xfrm>
            <a:off x="900111" y="2147888"/>
            <a:ext cx="3566160" cy="3945110"/>
          </a:xfrm>
          <a:prstGeom prst="rect">
            <a:avLst/>
          </a:prstGeom>
        </p:spPr>
        <p:txBody>
          <a:bodyPr>
            <a:normAutofit lnSpcReduction="10000"/>
          </a:bodyPr>
          <a:lstStyle/>
          <a:p>
            <a:r>
              <a:rPr lang="en-US" dirty="0" smtClean="0"/>
              <a:t>Stand </a:t>
            </a:r>
            <a:r>
              <a:rPr lang="en-US" dirty="0"/>
              <a:t>behind the victim</a:t>
            </a:r>
          </a:p>
          <a:p>
            <a:r>
              <a:rPr lang="en-US" dirty="0" smtClean="0"/>
              <a:t>Wrap both arms around the upper part of the victim’s abdomen, just below the rib cage</a:t>
            </a:r>
          </a:p>
          <a:p>
            <a:r>
              <a:rPr lang="en-US" dirty="0" smtClean="0"/>
              <a:t>Make a fist with one hand and place it (thumb inward) on the victims abdomen</a:t>
            </a:r>
          </a:p>
          <a:p>
            <a:pPr lvl="1"/>
            <a:r>
              <a:rPr lang="en-US" dirty="0" smtClean="0"/>
              <a:t>Between the naval and breastbone </a:t>
            </a:r>
          </a:p>
        </p:txBody>
      </p:sp>
      <p:sp>
        <p:nvSpPr>
          <p:cNvPr id="4" name="Content Placeholder 3"/>
          <p:cNvSpPr>
            <a:spLocks noGrp="1"/>
          </p:cNvSpPr>
          <p:nvPr>
            <p:ph sz="half" idx="4294967295"/>
          </p:nvPr>
        </p:nvSpPr>
        <p:spPr>
          <a:xfrm>
            <a:off x="4648199" y="2147888"/>
            <a:ext cx="3566160" cy="4255839"/>
          </a:xfrm>
          <a:prstGeom prst="rect">
            <a:avLst/>
          </a:prstGeom>
        </p:spPr>
        <p:txBody>
          <a:bodyPr>
            <a:normAutofit fontScale="92500" lnSpcReduction="20000"/>
          </a:bodyPr>
          <a:lstStyle/>
          <a:p>
            <a:r>
              <a:rPr lang="en-US" dirty="0" smtClean="0"/>
              <a:t>Grasp your fist with your other hand and pull sharply inward and upward</a:t>
            </a:r>
          </a:p>
          <a:p>
            <a:r>
              <a:rPr lang="en-US" dirty="0" smtClean="0"/>
              <a:t>Continue (providing 5 back blows and 5 abdominal thrusts) until the object becomes dislodged, the victim begins to cough or breathe, or becomes unconscious</a:t>
            </a:r>
          </a:p>
          <a:p>
            <a:pPr lvl="1"/>
            <a:r>
              <a:rPr lang="en-US" dirty="0" smtClean="0"/>
              <a:t>If the victim becomes unconscious, call 911 then begin CPR</a:t>
            </a:r>
            <a:endParaRPr lang="en-US" dirty="0"/>
          </a:p>
        </p:txBody>
      </p:sp>
      <p:pic>
        <p:nvPicPr>
          <p:cNvPr id="5" name="Picture 4"/>
          <p:cNvPicPr>
            <a:picLocks noChangeAspect="1"/>
          </p:cNvPicPr>
          <p:nvPr/>
        </p:nvPicPr>
        <p:blipFill>
          <a:blip r:embed="rId2">
            <a:alphaModFix amt="29000"/>
          </a:blip>
          <a:stretch>
            <a:fillRect/>
          </a:stretch>
        </p:blipFill>
        <p:spPr>
          <a:xfrm>
            <a:off x="2501740" y="1430957"/>
            <a:ext cx="3740636" cy="5247852"/>
          </a:xfrm>
          <a:prstGeom prst="rect">
            <a:avLst/>
          </a:prstGeom>
        </p:spPr>
      </p:pic>
      <p:sp>
        <p:nvSpPr>
          <p:cNvPr id="7" name="TextBox 6"/>
          <p:cNvSpPr txBox="1"/>
          <p:nvPr/>
        </p:nvSpPr>
        <p:spPr>
          <a:xfrm>
            <a:off x="319091" y="5908332"/>
            <a:ext cx="5083443" cy="646331"/>
          </a:xfrm>
          <a:prstGeom prst="rect">
            <a:avLst/>
          </a:prstGeom>
          <a:noFill/>
        </p:spPr>
        <p:txBody>
          <a:bodyPr wrap="none" rtlCol="0">
            <a:spAutoFit/>
          </a:bodyPr>
          <a:lstStyle/>
          <a:p>
            <a:r>
              <a:rPr lang="en-US" dirty="0" smtClean="0"/>
              <a:t>American Red Cross – Conscious Choking</a:t>
            </a:r>
          </a:p>
          <a:p>
            <a:r>
              <a:rPr lang="en-US" dirty="0" smtClean="0"/>
              <a:t>American Red Cross – Conscious  Choking Infant</a:t>
            </a:r>
            <a:endParaRPr lang="en-US" dirty="0"/>
          </a:p>
        </p:txBody>
      </p:sp>
    </p:spTree>
    <p:extLst>
      <p:ext uri="{BB962C8B-B14F-4D97-AF65-F5344CB8AC3E}">
        <p14:creationId xmlns:p14="http://schemas.microsoft.com/office/powerpoint/2010/main" val="20375257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Unconscious and Breathing</a:t>
            </a:r>
            <a:endParaRPr lang="en-US" dirty="0"/>
          </a:p>
        </p:txBody>
      </p:sp>
      <p:sp>
        <p:nvSpPr>
          <p:cNvPr id="3" name="Content Placeholder 2"/>
          <p:cNvSpPr>
            <a:spLocks noGrp="1"/>
          </p:cNvSpPr>
          <p:nvPr>
            <p:ph sz="half" idx="4294967295"/>
          </p:nvPr>
        </p:nvSpPr>
        <p:spPr>
          <a:xfrm>
            <a:off x="7093609" y="2701600"/>
            <a:ext cx="1638283" cy="2999610"/>
          </a:xfrm>
          <a:prstGeom prst="rect">
            <a:avLst/>
          </a:prstGeom>
        </p:spPr>
        <p:txBody>
          <a:bodyPr>
            <a:normAutofit fontScale="92500" lnSpcReduction="20000"/>
          </a:bodyPr>
          <a:lstStyle/>
          <a:p>
            <a:pPr marL="0" indent="0">
              <a:buNone/>
            </a:pPr>
            <a:r>
              <a:rPr lang="en-US" dirty="0" smtClean="0"/>
              <a:t>Put the victim in the </a:t>
            </a:r>
            <a:r>
              <a:rPr lang="en-US" i="1" dirty="0" smtClean="0"/>
              <a:t>recovery</a:t>
            </a:r>
            <a:r>
              <a:rPr lang="en-US" dirty="0" smtClean="0"/>
              <a:t> position on his or her side and continue to monitor until EMS arrives</a:t>
            </a:r>
            <a:endParaRPr lang="en-US" dirty="0"/>
          </a:p>
        </p:txBody>
      </p:sp>
      <p:pic>
        <p:nvPicPr>
          <p:cNvPr id="5" name="Picture 4"/>
          <p:cNvPicPr>
            <a:picLocks noChangeAspect="1"/>
          </p:cNvPicPr>
          <p:nvPr/>
        </p:nvPicPr>
        <p:blipFill>
          <a:blip r:embed="rId2"/>
          <a:stretch>
            <a:fillRect/>
          </a:stretch>
        </p:blipFill>
        <p:spPr>
          <a:xfrm>
            <a:off x="432371" y="1796570"/>
            <a:ext cx="6472075" cy="4854057"/>
          </a:xfrm>
          <a:prstGeom prst="rect">
            <a:avLst/>
          </a:prstGeom>
        </p:spPr>
      </p:pic>
    </p:spTree>
    <p:extLst>
      <p:ext uri="{BB962C8B-B14F-4D97-AF65-F5344CB8AC3E}">
        <p14:creationId xmlns:p14="http://schemas.microsoft.com/office/powerpoint/2010/main" val="3886007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Chain of Survival</a:t>
            </a:r>
            <a:endParaRPr lang="en-US" dirty="0"/>
          </a:p>
        </p:txBody>
      </p:sp>
      <p:pic>
        <p:nvPicPr>
          <p:cNvPr id="5" name="Picture 4"/>
          <p:cNvPicPr>
            <a:picLocks noChangeAspect="1"/>
          </p:cNvPicPr>
          <p:nvPr/>
        </p:nvPicPr>
        <p:blipFill>
          <a:blip r:embed="rId2"/>
          <a:stretch>
            <a:fillRect/>
          </a:stretch>
        </p:blipFill>
        <p:spPr>
          <a:xfrm>
            <a:off x="189162" y="2231480"/>
            <a:ext cx="8742029" cy="3292667"/>
          </a:xfrm>
          <a:prstGeom prst="rect">
            <a:avLst/>
          </a:prstGeom>
        </p:spPr>
      </p:pic>
    </p:spTree>
    <p:extLst>
      <p:ext uri="{BB962C8B-B14F-4D97-AF65-F5344CB8AC3E}">
        <p14:creationId xmlns:p14="http://schemas.microsoft.com/office/powerpoint/2010/main" val="22407235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Access </a:t>
            </a:r>
            <a:r>
              <a:rPr lang="en-US" dirty="0" smtClean="0"/>
              <a:t> </a:t>
            </a:r>
            <a:endParaRPr lang="en-US" dirty="0"/>
          </a:p>
        </p:txBody>
      </p:sp>
      <p:sp>
        <p:nvSpPr>
          <p:cNvPr id="3" name="Content Placeholder 2"/>
          <p:cNvSpPr>
            <a:spLocks noGrp="1"/>
          </p:cNvSpPr>
          <p:nvPr>
            <p:ph idx="1"/>
          </p:nvPr>
        </p:nvSpPr>
        <p:spPr>
          <a:xfrm>
            <a:off x="4161584" y="1868830"/>
            <a:ext cx="4620980" cy="4305227"/>
          </a:xfrm>
        </p:spPr>
        <p:txBody>
          <a:bodyPr>
            <a:normAutofit fontScale="92500" lnSpcReduction="10000"/>
          </a:bodyPr>
          <a:lstStyle/>
          <a:p>
            <a:r>
              <a:rPr lang="en-US" dirty="0" smtClean="0"/>
              <a:t>Recognize </a:t>
            </a:r>
            <a:r>
              <a:rPr lang="en-US" dirty="0"/>
              <a:t>the sudden cardiac arrest emergency and call 911. Recognizing the warning signs of sudden cardiac arrest is vital in treating it successfully. </a:t>
            </a:r>
          </a:p>
          <a:p>
            <a:pPr lvl="1"/>
            <a:r>
              <a:rPr lang="en-US" dirty="0"/>
              <a:t>Unresponsiveness</a:t>
            </a:r>
          </a:p>
          <a:p>
            <a:pPr lvl="1"/>
            <a:r>
              <a:rPr lang="en-US" dirty="0"/>
              <a:t>Loss of consciousness</a:t>
            </a:r>
          </a:p>
          <a:p>
            <a:pPr lvl="1"/>
            <a:r>
              <a:rPr lang="en-US" dirty="0"/>
              <a:t>Lack of pulse</a:t>
            </a:r>
          </a:p>
          <a:p>
            <a:pPr lvl="1"/>
            <a:r>
              <a:rPr lang="en-US" dirty="0"/>
              <a:t>No breathing</a:t>
            </a:r>
          </a:p>
          <a:p>
            <a:r>
              <a:rPr lang="en-US" dirty="0"/>
              <a:t>An immediate call to 911 helps ensure that an advanced life support (ALS) response team will get to the victim more quickly. </a:t>
            </a:r>
          </a:p>
        </p:txBody>
      </p:sp>
      <p:pic>
        <p:nvPicPr>
          <p:cNvPr id="4" name="Picture 3"/>
          <p:cNvPicPr>
            <a:picLocks noChangeAspect="1"/>
          </p:cNvPicPr>
          <p:nvPr/>
        </p:nvPicPr>
        <p:blipFill>
          <a:blip r:embed="rId2"/>
          <a:stretch>
            <a:fillRect/>
          </a:stretch>
        </p:blipFill>
        <p:spPr>
          <a:xfrm>
            <a:off x="583905" y="1868830"/>
            <a:ext cx="3577679" cy="4196691"/>
          </a:xfrm>
          <a:prstGeom prst="rect">
            <a:avLst/>
          </a:prstGeom>
        </p:spPr>
      </p:pic>
    </p:spTree>
    <p:extLst>
      <p:ext uri="{BB962C8B-B14F-4D97-AF65-F5344CB8AC3E}">
        <p14:creationId xmlns:p14="http://schemas.microsoft.com/office/powerpoint/2010/main" val="28334307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CPR</a:t>
            </a:r>
            <a:endParaRPr lang="en-US" dirty="0"/>
          </a:p>
        </p:txBody>
      </p:sp>
      <p:sp>
        <p:nvSpPr>
          <p:cNvPr id="4" name="Content Placeholder 3"/>
          <p:cNvSpPr>
            <a:spLocks noGrp="1"/>
          </p:cNvSpPr>
          <p:nvPr>
            <p:ph sz="half" idx="4294967295"/>
          </p:nvPr>
        </p:nvSpPr>
        <p:spPr>
          <a:xfrm>
            <a:off x="4188608" y="1715767"/>
            <a:ext cx="4593956" cy="4660939"/>
          </a:xfrm>
          <a:prstGeom prst="rect">
            <a:avLst/>
          </a:prstGeom>
        </p:spPr>
        <p:txBody>
          <a:bodyPr>
            <a:normAutofit fontScale="85000" lnSpcReduction="20000"/>
          </a:bodyPr>
          <a:lstStyle/>
          <a:p>
            <a:r>
              <a:rPr lang="en-US" dirty="0"/>
              <a:t>Providing CPR (Cardiopulmonary Resuscitation) compressions and breaths keeps oxygenated blood flowing through the heart and brain (the body’s most vital organs). </a:t>
            </a:r>
            <a:endParaRPr lang="en-US" dirty="0" smtClean="0"/>
          </a:p>
          <a:p>
            <a:r>
              <a:rPr lang="en-US" dirty="0" smtClean="0"/>
              <a:t>Early </a:t>
            </a:r>
            <a:r>
              <a:rPr lang="en-US" dirty="0"/>
              <a:t>CPR increases the chances of survival but it alone cannot save an SCA victim. </a:t>
            </a:r>
            <a:endParaRPr lang="en-US" dirty="0" smtClean="0"/>
          </a:p>
          <a:p>
            <a:r>
              <a:rPr lang="en-US" dirty="0" smtClean="0"/>
              <a:t>If </a:t>
            </a:r>
            <a:r>
              <a:rPr lang="en-US" dirty="0"/>
              <a:t>the responder has not been CPR certified, they may be able to receive assistance from the 911 emergency dispatcher. </a:t>
            </a:r>
            <a:endParaRPr lang="en-US" dirty="0" smtClean="0"/>
          </a:p>
          <a:p>
            <a:pPr lvl="1"/>
            <a:r>
              <a:rPr lang="en-US" dirty="0" smtClean="0"/>
              <a:t>Dispatchers </a:t>
            </a:r>
            <a:r>
              <a:rPr lang="en-US" dirty="0"/>
              <a:t>in many parts of the country are trained to coach callers through the basic steps of CPR. Remember, CPR should be started immediately!</a:t>
            </a:r>
          </a:p>
        </p:txBody>
      </p:sp>
      <p:pic>
        <p:nvPicPr>
          <p:cNvPr id="5" name="Picture 4"/>
          <p:cNvPicPr>
            <a:picLocks noChangeAspect="1"/>
          </p:cNvPicPr>
          <p:nvPr/>
        </p:nvPicPr>
        <p:blipFill>
          <a:blip r:embed="rId2"/>
          <a:stretch>
            <a:fillRect/>
          </a:stretch>
        </p:blipFill>
        <p:spPr>
          <a:xfrm>
            <a:off x="459395" y="1885725"/>
            <a:ext cx="3729212" cy="4311228"/>
          </a:xfrm>
          <a:prstGeom prst="rect">
            <a:avLst/>
          </a:prstGeom>
        </p:spPr>
      </p:pic>
    </p:spTree>
    <p:extLst>
      <p:ext uri="{BB962C8B-B14F-4D97-AF65-F5344CB8AC3E}">
        <p14:creationId xmlns:p14="http://schemas.microsoft.com/office/powerpoint/2010/main" val="39636405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Defibrillation</a:t>
            </a:r>
            <a:endParaRPr lang="en-US" dirty="0"/>
          </a:p>
        </p:txBody>
      </p:sp>
      <p:sp>
        <p:nvSpPr>
          <p:cNvPr id="4" name="Content Placeholder 3"/>
          <p:cNvSpPr>
            <a:spLocks noGrp="1"/>
          </p:cNvSpPr>
          <p:nvPr>
            <p:ph sz="half" idx="4294967295"/>
          </p:nvPr>
        </p:nvSpPr>
        <p:spPr>
          <a:xfrm>
            <a:off x="4125796" y="1742787"/>
            <a:ext cx="4710813" cy="4593390"/>
          </a:xfrm>
          <a:prstGeom prst="rect">
            <a:avLst/>
          </a:prstGeom>
        </p:spPr>
        <p:txBody>
          <a:bodyPr>
            <a:normAutofit fontScale="77500" lnSpcReduction="20000"/>
          </a:bodyPr>
          <a:lstStyle/>
          <a:p>
            <a:r>
              <a:rPr lang="en-US" dirty="0"/>
              <a:t>Defibrillation is the only way to stop sudden cardiac </a:t>
            </a:r>
            <a:r>
              <a:rPr lang="en-US" dirty="0" smtClean="0"/>
              <a:t>arrest.</a:t>
            </a:r>
          </a:p>
          <a:p>
            <a:r>
              <a:rPr lang="en-US" dirty="0" smtClean="0"/>
              <a:t>When </a:t>
            </a:r>
            <a:r>
              <a:rPr lang="en-US" dirty="0"/>
              <a:t>SCA occurs, the heart must be restarted by an electrical shock. Outside a hospital setting, the only way to restart the heart is by using an automated external defibrillator (AED)</a:t>
            </a:r>
            <a:r>
              <a:rPr lang="en-US" dirty="0" smtClean="0"/>
              <a:t>.</a:t>
            </a:r>
          </a:p>
          <a:p>
            <a:r>
              <a:rPr lang="en-US" dirty="0" smtClean="0"/>
              <a:t> </a:t>
            </a:r>
            <a:r>
              <a:rPr lang="en-US" dirty="0"/>
              <a:t>Having one nearby or on the emergency vehicle when it arrives is vital. When an AED is used and electrodes are placed on the victim’s chest, electricity flows from the electrodes through the chest to the heart. For each minute that passes between collapse and defibrillation, SCA survival rates can decrease from seven to ten percent. Responders should use an AED as soon as possible to increase the chance of survival.</a:t>
            </a:r>
          </a:p>
        </p:txBody>
      </p:sp>
      <p:pic>
        <p:nvPicPr>
          <p:cNvPr id="5" name="Picture 4"/>
          <p:cNvPicPr>
            <a:picLocks noChangeAspect="1"/>
          </p:cNvPicPr>
          <p:nvPr/>
        </p:nvPicPr>
        <p:blipFill>
          <a:blip r:embed="rId2"/>
          <a:stretch>
            <a:fillRect/>
          </a:stretch>
        </p:blipFill>
        <p:spPr>
          <a:xfrm>
            <a:off x="446797" y="2026298"/>
            <a:ext cx="3679000" cy="4145352"/>
          </a:xfrm>
          <a:prstGeom prst="rect">
            <a:avLst/>
          </a:prstGeom>
        </p:spPr>
      </p:pic>
      <p:sp>
        <p:nvSpPr>
          <p:cNvPr id="6" name="TextBox 5"/>
          <p:cNvSpPr txBox="1"/>
          <p:nvPr/>
        </p:nvSpPr>
        <p:spPr>
          <a:xfrm>
            <a:off x="2648281" y="6300121"/>
            <a:ext cx="3902218" cy="369332"/>
          </a:xfrm>
          <a:prstGeom prst="rect">
            <a:avLst/>
          </a:prstGeom>
          <a:noFill/>
        </p:spPr>
        <p:txBody>
          <a:bodyPr wrap="none" rtlCol="0">
            <a:spAutoFit/>
          </a:bodyPr>
          <a:lstStyle/>
          <a:p>
            <a:r>
              <a:rPr lang="en-US" dirty="0" smtClean="0"/>
              <a:t>American Red Cross – Using an AED</a:t>
            </a:r>
            <a:endParaRPr lang="en-US" dirty="0"/>
          </a:p>
        </p:txBody>
      </p:sp>
    </p:spTree>
    <p:extLst>
      <p:ext uri="{BB962C8B-B14F-4D97-AF65-F5344CB8AC3E}">
        <p14:creationId xmlns:p14="http://schemas.microsoft.com/office/powerpoint/2010/main" val="40660872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Advanced Care</a:t>
            </a:r>
            <a:endParaRPr lang="en-US" dirty="0"/>
          </a:p>
        </p:txBody>
      </p:sp>
      <p:sp>
        <p:nvSpPr>
          <p:cNvPr id="4" name="Content Placeholder 3"/>
          <p:cNvSpPr>
            <a:spLocks noGrp="1"/>
          </p:cNvSpPr>
          <p:nvPr>
            <p:ph sz="half" idx="4294967295"/>
          </p:nvPr>
        </p:nvSpPr>
        <p:spPr>
          <a:xfrm>
            <a:off x="4648199" y="1995316"/>
            <a:ext cx="3864132" cy="4340861"/>
          </a:xfrm>
          <a:prstGeom prst="rect">
            <a:avLst/>
          </a:prstGeom>
        </p:spPr>
        <p:txBody>
          <a:bodyPr/>
          <a:lstStyle/>
          <a:p>
            <a:r>
              <a:rPr lang="en-US" dirty="0"/>
              <a:t>Advanced care, after using the AED, is given to the patient by paramedics and other highly trained medical personnel on scene and when the SCA victim is being transported to the hospital. </a:t>
            </a:r>
            <a:endParaRPr lang="en-US" dirty="0" smtClean="0"/>
          </a:p>
          <a:p>
            <a:r>
              <a:rPr lang="en-US" dirty="0" smtClean="0"/>
              <a:t>Advanced </a:t>
            </a:r>
            <a:r>
              <a:rPr lang="en-US" dirty="0"/>
              <a:t>care is necessary to help maintain a normal heart rhythm after successful defibrillation.</a:t>
            </a:r>
          </a:p>
        </p:txBody>
      </p:sp>
      <p:pic>
        <p:nvPicPr>
          <p:cNvPr id="6" name="Picture 5"/>
          <p:cNvPicPr>
            <a:picLocks noChangeAspect="1"/>
          </p:cNvPicPr>
          <p:nvPr/>
        </p:nvPicPr>
        <p:blipFill>
          <a:blip r:embed="rId2"/>
          <a:stretch>
            <a:fillRect/>
          </a:stretch>
        </p:blipFill>
        <p:spPr>
          <a:xfrm>
            <a:off x="468135" y="1995316"/>
            <a:ext cx="3571843" cy="4189844"/>
          </a:xfrm>
          <a:prstGeom prst="rect">
            <a:avLst/>
          </a:prstGeom>
        </p:spPr>
      </p:pic>
    </p:spTree>
    <p:extLst>
      <p:ext uri="{BB962C8B-B14F-4D97-AF65-F5344CB8AC3E}">
        <p14:creationId xmlns:p14="http://schemas.microsoft.com/office/powerpoint/2010/main" val="10999075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blip>
          <a:stretch>
            <a:fillRect/>
          </a:stretch>
        </p:blipFill>
        <p:spPr>
          <a:xfrm>
            <a:off x="358422" y="1848555"/>
            <a:ext cx="3187674" cy="2128859"/>
          </a:xfrm>
          <a:prstGeom prst="rect">
            <a:avLst/>
          </a:prstGeom>
        </p:spPr>
      </p:pic>
      <p:sp>
        <p:nvSpPr>
          <p:cNvPr id="2" name="Title 1"/>
          <p:cNvSpPr>
            <a:spLocks noGrp="1"/>
          </p:cNvSpPr>
          <p:nvPr>
            <p:ph type="title"/>
          </p:nvPr>
        </p:nvSpPr>
        <p:spPr/>
        <p:txBody>
          <a:bodyPr/>
          <a:lstStyle/>
          <a:p>
            <a:r>
              <a:rPr lang="en-US" dirty="0" smtClean="0"/>
              <a:t>First Aid</a:t>
            </a:r>
            <a:endParaRPr lang="en-US" dirty="0"/>
          </a:p>
        </p:txBody>
      </p:sp>
      <p:sp>
        <p:nvSpPr>
          <p:cNvPr id="3" name="Content Placeholder 2"/>
          <p:cNvSpPr>
            <a:spLocks noGrp="1"/>
          </p:cNvSpPr>
          <p:nvPr>
            <p:ph sz="quarter" idx="13"/>
          </p:nvPr>
        </p:nvSpPr>
        <p:spPr>
          <a:xfrm>
            <a:off x="676655" y="3695192"/>
            <a:ext cx="7661486" cy="3447288"/>
          </a:xfrm>
        </p:spPr>
        <p:txBody>
          <a:bodyPr/>
          <a:lstStyle/>
          <a:p>
            <a:r>
              <a:rPr lang="en-US" dirty="0" smtClean="0"/>
              <a:t>First Aid is not all you do!</a:t>
            </a:r>
          </a:p>
          <a:p>
            <a:r>
              <a:rPr lang="en-US" b="1" dirty="0" smtClean="0">
                <a:solidFill>
                  <a:srgbClr val="FF0000"/>
                </a:solidFill>
              </a:rPr>
              <a:t>Your primary responsibility is to recognize if the situation is life threatening and call 911</a:t>
            </a:r>
          </a:p>
          <a:p>
            <a:r>
              <a:rPr lang="en-US" dirty="0" smtClean="0"/>
              <a:t>You are a “lay responder”… this means that you are not professionally trained and are not obligated to help</a:t>
            </a:r>
          </a:p>
          <a:p>
            <a:r>
              <a:rPr lang="en-US" dirty="0" smtClean="0"/>
              <a:t>Your responsibility if you choose to help is to </a:t>
            </a:r>
            <a:r>
              <a:rPr lang="en-US" i="1" dirty="0" smtClean="0"/>
              <a:t>help</a:t>
            </a:r>
            <a:r>
              <a:rPr lang="en-US" dirty="0" smtClean="0"/>
              <a:t> a victim with the skills that you have until professionals arrive</a:t>
            </a:r>
          </a:p>
          <a:p>
            <a:endParaRPr lang="en-US" b="1" dirty="0"/>
          </a:p>
        </p:txBody>
      </p:sp>
    </p:spTree>
    <p:extLst>
      <p:ext uri="{BB962C8B-B14F-4D97-AF65-F5344CB8AC3E}">
        <p14:creationId xmlns:p14="http://schemas.microsoft.com/office/powerpoint/2010/main" val="39884244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Signals of a Heart Attack</a:t>
            </a:r>
            <a:endParaRPr lang="en-US" dirty="0"/>
          </a:p>
        </p:txBody>
      </p:sp>
      <p:sp>
        <p:nvSpPr>
          <p:cNvPr id="3" name="Content Placeholder 2"/>
          <p:cNvSpPr>
            <a:spLocks noGrp="1"/>
          </p:cNvSpPr>
          <p:nvPr>
            <p:ph sz="half" idx="4294967295"/>
          </p:nvPr>
        </p:nvSpPr>
        <p:spPr>
          <a:xfrm>
            <a:off x="900111" y="2147888"/>
            <a:ext cx="3566160" cy="3927475"/>
          </a:xfrm>
          <a:prstGeom prst="rect">
            <a:avLst/>
          </a:prstGeom>
        </p:spPr>
        <p:txBody>
          <a:bodyPr>
            <a:normAutofit fontScale="92500" lnSpcReduction="10000"/>
          </a:bodyPr>
          <a:lstStyle/>
          <a:p>
            <a:r>
              <a:rPr lang="en-US" dirty="0" smtClean="0"/>
              <a:t>Chest pain or pressure</a:t>
            </a:r>
          </a:p>
          <a:p>
            <a:r>
              <a:rPr lang="en-US" dirty="0" smtClean="0"/>
              <a:t>Pain spreading to the shoulders, neck, jaw, stomach, or arms</a:t>
            </a:r>
          </a:p>
          <a:p>
            <a:r>
              <a:rPr lang="en-US" dirty="0" smtClean="0"/>
              <a:t>Nausea or vomiting</a:t>
            </a:r>
          </a:p>
          <a:p>
            <a:r>
              <a:rPr lang="en-US" dirty="0" smtClean="0"/>
              <a:t>Dizziness or light-headedness</a:t>
            </a:r>
          </a:p>
          <a:p>
            <a:r>
              <a:rPr lang="en-US" dirty="0" smtClean="0"/>
              <a:t>Pale, grayish, or bluish skin</a:t>
            </a:r>
          </a:p>
          <a:p>
            <a:r>
              <a:rPr lang="en-US" dirty="0" smtClean="0"/>
              <a:t>Sweating</a:t>
            </a:r>
          </a:p>
          <a:p>
            <a:r>
              <a:rPr lang="en-US" dirty="0" smtClean="0"/>
              <a:t>Denial of symptoms</a:t>
            </a:r>
            <a:endParaRPr lang="en-US" dirty="0"/>
          </a:p>
        </p:txBody>
      </p:sp>
      <p:pic>
        <p:nvPicPr>
          <p:cNvPr id="5" name="Picture 4"/>
          <p:cNvPicPr>
            <a:picLocks noChangeAspect="1"/>
          </p:cNvPicPr>
          <p:nvPr/>
        </p:nvPicPr>
        <p:blipFill>
          <a:blip r:embed="rId2"/>
          <a:stretch>
            <a:fillRect/>
          </a:stretch>
        </p:blipFill>
        <p:spPr>
          <a:xfrm>
            <a:off x="4634805" y="1897451"/>
            <a:ext cx="3610670" cy="2840192"/>
          </a:xfrm>
          <a:prstGeom prst="rect">
            <a:avLst/>
          </a:prstGeom>
        </p:spPr>
      </p:pic>
      <p:pic>
        <p:nvPicPr>
          <p:cNvPr id="6" name="Picture 5"/>
          <p:cNvPicPr>
            <a:picLocks noChangeAspect="1"/>
          </p:cNvPicPr>
          <p:nvPr/>
        </p:nvPicPr>
        <p:blipFill>
          <a:blip r:embed="rId3"/>
          <a:stretch>
            <a:fillRect/>
          </a:stretch>
        </p:blipFill>
        <p:spPr>
          <a:xfrm>
            <a:off x="4634805" y="4772784"/>
            <a:ext cx="3992013" cy="1880852"/>
          </a:xfrm>
          <a:prstGeom prst="rect">
            <a:avLst/>
          </a:prstGeom>
        </p:spPr>
      </p:pic>
      <p:sp>
        <p:nvSpPr>
          <p:cNvPr id="7" name="TextBox 6"/>
          <p:cNvSpPr txBox="1"/>
          <p:nvPr/>
        </p:nvSpPr>
        <p:spPr>
          <a:xfrm>
            <a:off x="900113" y="5980355"/>
            <a:ext cx="2625426" cy="369332"/>
          </a:xfrm>
          <a:prstGeom prst="rect">
            <a:avLst/>
          </a:prstGeom>
          <a:noFill/>
        </p:spPr>
        <p:txBody>
          <a:bodyPr wrap="none" rtlCol="0">
            <a:spAutoFit/>
          </a:bodyPr>
          <a:lstStyle/>
          <a:p>
            <a:r>
              <a:rPr lang="en-US" dirty="0" smtClean="0">
                <a:hlinkClick r:id="rId4"/>
              </a:rPr>
              <a:t>Discovery - Heart Attack</a:t>
            </a:r>
            <a:endParaRPr lang="en-US" dirty="0"/>
          </a:p>
        </p:txBody>
      </p:sp>
    </p:spTree>
    <p:extLst>
      <p:ext uri="{BB962C8B-B14F-4D97-AF65-F5344CB8AC3E}">
        <p14:creationId xmlns:p14="http://schemas.microsoft.com/office/powerpoint/2010/main" val="36330071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and Responding</a:t>
            </a:r>
            <a:endParaRPr lang="en-US" dirty="0"/>
          </a:p>
        </p:txBody>
      </p:sp>
      <p:sp>
        <p:nvSpPr>
          <p:cNvPr id="3" name="Content Placeholder 2"/>
          <p:cNvSpPr>
            <a:spLocks noGrp="1"/>
          </p:cNvSpPr>
          <p:nvPr>
            <p:ph sz="quarter" idx="13"/>
          </p:nvPr>
        </p:nvSpPr>
        <p:spPr>
          <a:xfrm>
            <a:off x="676655" y="2481636"/>
            <a:ext cx="3822192" cy="3447288"/>
          </a:xfrm>
        </p:spPr>
        <p:txBody>
          <a:bodyPr>
            <a:normAutofit fontScale="92500"/>
          </a:bodyPr>
          <a:lstStyle/>
          <a:p>
            <a:r>
              <a:rPr lang="en-US" dirty="0" smtClean="0"/>
              <a:t>Emergencies are often signaled by something unusual that catches your attention</a:t>
            </a:r>
          </a:p>
          <a:p>
            <a:r>
              <a:rPr lang="en-US" dirty="0" smtClean="0"/>
              <a:t>It may be hard to recognize an emergency or sudden illness in some cases – if you think something is wrong ask questions!</a:t>
            </a:r>
            <a:endParaRPr lang="en-US" dirty="0"/>
          </a:p>
        </p:txBody>
      </p:sp>
      <p:sp>
        <p:nvSpPr>
          <p:cNvPr id="4" name="Content Placeholder 3"/>
          <p:cNvSpPr>
            <a:spLocks noGrp="1"/>
          </p:cNvSpPr>
          <p:nvPr>
            <p:ph sz="quarter" idx="14"/>
          </p:nvPr>
        </p:nvSpPr>
        <p:spPr>
          <a:xfrm>
            <a:off x="4614727" y="2989636"/>
            <a:ext cx="3822192" cy="2626586"/>
          </a:xfrm>
        </p:spPr>
        <p:txBody>
          <a:bodyPr/>
          <a:lstStyle/>
          <a:p>
            <a:r>
              <a:rPr lang="en-US" b="1" dirty="0" smtClean="0">
                <a:solidFill>
                  <a:srgbClr val="FF0000"/>
                </a:solidFill>
              </a:rPr>
              <a:t>Unusual sights</a:t>
            </a:r>
          </a:p>
          <a:p>
            <a:r>
              <a:rPr lang="en-US" b="1" dirty="0" smtClean="0">
                <a:solidFill>
                  <a:srgbClr val="FF0000"/>
                </a:solidFill>
              </a:rPr>
              <a:t>Unusual appearance or behaviors</a:t>
            </a:r>
          </a:p>
          <a:p>
            <a:r>
              <a:rPr lang="en-US" b="1" dirty="0" smtClean="0">
                <a:solidFill>
                  <a:srgbClr val="FF0000"/>
                </a:solidFill>
              </a:rPr>
              <a:t>Unusual odors</a:t>
            </a:r>
          </a:p>
          <a:p>
            <a:r>
              <a:rPr lang="en-US" b="1" dirty="0" smtClean="0">
                <a:solidFill>
                  <a:srgbClr val="FF0000"/>
                </a:solidFill>
              </a:rPr>
              <a:t>Unusual noises</a:t>
            </a:r>
            <a:endParaRPr lang="en-US" b="1" dirty="0">
              <a:solidFill>
                <a:srgbClr val="FF0000"/>
              </a:solidFill>
            </a:endParaRPr>
          </a:p>
        </p:txBody>
      </p:sp>
      <p:pic>
        <p:nvPicPr>
          <p:cNvPr id="5" name="Picture 4"/>
          <p:cNvPicPr>
            <a:picLocks noChangeAspect="1"/>
          </p:cNvPicPr>
          <p:nvPr/>
        </p:nvPicPr>
        <p:blipFill>
          <a:blip r:embed="rId2"/>
          <a:stretch>
            <a:fillRect/>
          </a:stretch>
        </p:blipFill>
        <p:spPr>
          <a:xfrm>
            <a:off x="7109797" y="3781779"/>
            <a:ext cx="1825305" cy="2734732"/>
          </a:xfrm>
          <a:prstGeom prst="rect">
            <a:avLst/>
          </a:prstGeom>
        </p:spPr>
      </p:pic>
    </p:spTree>
    <p:extLst>
      <p:ext uri="{BB962C8B-B14F-4D97-AF65-F5344CB8AC3E}">
        <p14:creationId xmlns:p14="http://schemas.microsoft.com/office/powerpoint/2010/main" val="4420908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04191"/>
            <a:ext cx="7408333" cy="3450696"/>
          </a:xfrm>
        </p:spPr>
        <p:txBody>
          <a:bodyPr/>
          <a:lstStyle/>
          <a:p>
            <a:r>
              <a:rPr lang="en-US" dirty="0" smtClean="0"/>
              <a:t>Sometimes, even though people recognize that an emergency has occurred they fail to act</a:t>
            </a:r>
          </a:p>
          <a:p>
            <a:r>
              <a:rPr lang="en-US" b="1" dirty="0" smtClean="0">
                <a:solidFill>
                  <a:srgbClr val="FF0000"/>
                </a:solidFill>
              </a:rPr>
              <a:t>Brainstorm a list of reasons of why this might be…</a:t>
            </a:r>
            <a:endParaRPr lang="en-US" b="1" dirty="0">
              <a:solidFill>
                <a:srgbClr val="FF0000"/>
              </a:solidFill>
            </a:endParaRPr>
          </a:p>
        </p:txBody>
      </p:sp>
      <p:sp>
        <p:nvSpPr>
          <p:cNvPr id="3" name="Title 2"/>
          <p:cNvSpPr>
            <a:spLocks noGrp="1"/>
          </p:cNvSpPr>
          <p:nvPr>
            <p:ph type="title"/>
          </p:nvPr>
        </p:nvSpPr>
        <p:spPr/>
        <p:txBody>
          <a:bodyPr/>
          <a:lstStyle/>
          <a:p>
            <a:r>
              <a:rPr lang="en-US" dirty="0" smtClean="0"/>
              <a:t>Deciding to Act</a:t>
            </a:r>
            <a:endParaRPr lang="en-US" dirty="0"/>
          </a:p>
        </p:txBody>
      </p:sp>
      <p:pic>
        <p:nvPicPr>
          <p:cNvPr id="4" name="Picture 3"/>
          <p:cNvPicPr>
            <a:picLocks noChangeAspect="1"/>
          </p:cNvPicPr>
          <p:nvPr/>
        </p:nvPicPr>
        <p:blipFill>
          <a:blip r:embed="rId2"/>
          <a:stretch>
            <a:fillRect/>
          </a:stretch>
        </p:blipFill>
        <p:spPr>
          <a:xfrm>
            <a:off x="0" y="4205110"/>
            <a:ext cx="9144000" cy="2652889"/>
          </a:xfrm>
          <a:prstGeom prst="rect">
            <a:avLst/>
          </a:prstGeom>
        </p:spPr>
      </p:pic>
    </p:spTree>
    <p:extLst>
      <p:ext uri="{BB962C8B-B14F-4D97-AF65-F5344CB8AC3E}">
        <p14:creationId xmlns:p14="http://schemas.microsoft.com/office/powerpoint/2010/main" val="4393888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Deciding to Act</a:t>
            </a:r>
            <a:endParaRPr lang="en-US" dirty="0"/>
          </a:p>
        </p:txBody>
      </p:sp>
      <p:sp>
        <p:nvSpPr>
          <p:cNvPr id="5" name="Text Placeholder 4"/>
          <p:cNvSpPr>
            <a:spLocks noGrp="1"/>
          </p:cNvSpPr>
          <p:nvPr>
            <p:ph type="body" idx="1"/>
          </p:nvPr>
        </p:nvSpPr>
        <p:spPr>
          <a:xfrm>
            <a:off x="677332" y="1922466"/>
            <a:ext cx="3822192" cy="639762"/>
          </a:xfrm>
        </p:spPr>
        <p:txBody>
          <a:bodyPr>
            <a:normAutofit fontScale="70000" lnSpcReduction="20000"/>
          </a:bodyPr>
          <a:lstStyle/>
          <a:p>
            <a:r>
              <a:rPr lang="en-US" sz="3200" b="1" dirty="0" smtClean="0"/>
              <a:t>Barriers-Why </a:t>
            </a:r>
            <a:r>
              <a:rPr lang="en-US" sz="3200" b="1" dirty="0" err="1" smtClean="0"/>
              <a:t>ppl</a:t>
            </a:r>
            <a:r>
              <a:rPr lang="en-US" sz="3200" b="1" dirty="0" smtClean="0"/>
              <a:t>. Don’t help?  </a:t>
            </a:r>
            <a:endParaRPr lang="en-US" sz="3200" b="1" dirty="0"/>
          </a:p>
        </p:txBody>
      </p:sp>
      <p:sp>
        <p:nvSpPr>
          <p:cNvPr id="2" name="Content Placeholder 1"/>
          <p:cNvSpPr>
            <a:spLocks noGrp="1"/>
          </p:cNvSpPr>
          <p:nvPr>
            <p:ph sz="half" idx="2"/>
          </p:nvPr>
        </p:nvSpPr>
        <p:spPr>
          <a:xfrm>
            <a:off x="677332" y="2562228"/>
            <a:ext cx="3820055" cy="4182883"/>
          </a:xfrm>
        </p:spPr>
        <p:txBody>
          <a:bodyPr>
            <a:normAutofit/>
          </a:bodyPr>
          <a:lstStyle/>
          <a:p>
            <a:r>
              <a:rPr lang="en-US" sz="2400" dirty="0" smtClean="0"/>
              <a:t>Lack of </a:t>
            </a:r>
            <a:r>
              <a:rPr lang="en-US" sz="2400" dirty="0"/>
              <a:t>e</a:t>
            </a:r>
            <a:r>
              <a:rPr lang="en-US" sz="2400" dirty="0" smtClean="0"/>
              <a:t>ducation</a:t>
            </a:r>
          </a:p>
          <a:p>
            <a:r>
              <a:rPr lang="en-US" sz="2400" dirty="0" smtClean="0"/>
              <a:t>Scared</a:t>
            </a:r>
          </a:p>
          <a:p>
            <a:r>
              <a:rPr lang="en-US" sz="2400" dirty="0" smtClean="0"/>
              <a:t>“Someone else will probably do it”</a:t>
            </a:r>
          </a:p>
          <a:p>
            <a:r>
              <a:rPr lang="en-US" sz="2400" dirty="0" smtClean="0"/>
              <a:t> </a:t>
            </a:r>
            <a:r>
              <a:rPr lang="en-US" sz="2400" dirty="0"/>
              <a:t>Fear of doing it </a:t>
            </a:r>
            <a:r>
              <a:rPr lang="en-US" sz="2400" dirty="0" smtClean="0"/>
              <a:t>wrong</a:t>
            </a:r>
          </a:p>
          <a:p>
            <a:r>
              <a:rPr lang="en-US" sz="2400" dirty="0" smtClean="0"/>
              <a:t>Being nervous about others watching</a:t>
            </a:r>
          </a:p>
          <a:p>
            <a:r>
              <a:rPr lang="en-US" sz="2400" dirty="0" smtClean="0"/>
              <a:t>Fear of disease</a:t>
            </a:r>
          </a:p>
          <a:p>
            <a:r>
              <a:rPr lang="en-US" sz="2400" dirty="0" smtClean="0"/>
              <a:t>Fear of lawsuit</a:t>
            </a:r>
          </a:p>
          <a:p>
            <a:endParaRPr lang="en-US" dirty="0" smtClean="0"/>
          </a:p>
          <a:p>
            <a:endParaRPr lang="en-US" dirty="0"/>
          </a:p>
        </p:txBody>
      </p:sp>
      <p:sp>
        <p:nvSpPr>
          <p:cNvPr id="6" name="Text Placeholder 5"/>
          <p:cNvSpPr>
            <a:spLocks noGrp="1"/>
          </p:cNvSpPr>
          <p:nvPr>
            <p:ph type="body" sz="quarter" idx="3"/>
          </p:nvPr>
        </p:nvSpPr>
        <p:spPr>
          <a:xfrm>
            <a:off x="4648200" y="1925820"/>
            <a:ext cx="3822192" cy="639762"/>
          </a:xfrm>
        </p:spPr>
        <p:txBody>
          <a:bodyPr>
            <a:normAutofit/>
          </a:bodyPr>
          <a:lstStyle/>
          <a:p>
            <a:r>
              <a:rPr lang="en-US" sz="3200" dirty="0" smtClean="0"/>
              <a:t>Ways to Overcome</a:t>
            </a:r>
            <a:endParaRPr lang="en-US" sz="3200" dirty="0"/>
          </a:p>
        </p:txBody>
      </p:sp>
      <p:sp>
        <p:nvSpPr>
          <p:cNvPr id="7" name="Content Placeholder 6"/>
          <p:cNvSpPr>
            <a:spLocks noGrp="1"/>
          </p:cNvSpPr>
          <p:nvPr>
            <p:ph sz="quarter" idx="4"/>
          </p:nvPr>
        </p:nvSpPr>
        <p:spPr>
          <a:xfrm>
            <a:off x="4645025" y="2565582"/>
            <a:ext cx="3822192" cy="4292418"/>
          </a:xfrm>
        </p:spPr>
        <p:txBody>
          <a:bodyPr>
            <a:normAutofit/>
          </a:bodyPr>
          <a:lstStyle/>
          <a:p>
            <a:r>
              <a:rPr lang="en-US" sz="2400" dirty="0" smtClean="0"/>
              <a:t>Get trained in </a:t>
            </a:r>
            <a:r>
              <a:rPr lang="en-US" sz="2400" dirty="0"/>
              <a:t>f</a:t>
            </a:r>
            <a:r>
              <a:rPr lang="en-US" sz="2400" dirty="0" smtClean="0"/>
              <a:t>irst aid, cardiopulmonary resuscitation (CPR) and how to use an automated external defibrillator (AED).</a:t>
            </a:r>
          </a:p>
          <a:p>
            <a:r>
              <a:rPr lang="en-US" sz="2400" dirty="0" smtClean="0"/>
              <a:t>Avoid disease by using universal precautions</a:t>
            </a:r>
          </a:p>
          <a:p>
            <a:r>
              <a:rPr lang="en-US" sz="2400" dirty="0" smtClean="0"/>
              <a:t>Be familiar with Good Samaritan Laws</a:t>
            </a:r>
          </a:p>
        </p:txBody>
      </p:sp>
    </p:spTree>
    <p:extLst>
      <p:ext uri="{BB962C8B-B14F-4D97-AF65-F5344CB8AC3E}">
        <p14:creationId xmlns:p14="http://schemas.microsoft.com/office/powerpoint/2010/main" val="3080541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Disease</a:t>
            </a:r>
            <a:endParaRPr lang="en-US" dirty="0"/>
          </a:p>
        </p:txBody>
      </p:sp>
      <p:sp>
        <p:nvSpPr>
          <p:cNvPr id="3" name="Content Placeholder 2"/>
          <p:cNvSpPr>
            <a:spLocks noGrp="1"/>
          </p:cNvSpPr>
          <p:nvPr>
            <p:ph sz="quarter" idx="13"/>
          </p:nvPr>
        </p:nvSpPr>
        <p:spPr>
          <a:xfrm>
            <a:off x="676655" y="1903081"/>
            <a:ext cx="3822192" cy="3447288"/>
          </a:xfrm>
        </p:spPr>
        <p:txBody>
          <a:bodyPr/>
          <a:lstStyle/>
          <a:p>
            <a:r>
              <a:rPr lang="en-US" dirty="0" smtClean="0"/>
              <a:t>The risk of getting a disease while giving first aid is </a:t>
            </a:r>
            <a:r>
              <a:rPr lang="en-US" b="1" dirty="0" smtClean="0"/>
              <a:t>extremely low</a:t>
            </a:r>
            <a:endParaRPr lang="en-US" dirty="0" smtClean="0"/>
          </a:p>
          <a:p>
            <a:r>
              <a:rPr lang="en-US" dirty="0" smtClean="0"/>
              <a:t>When you follow universal precautions you lower your risk even further…</a:t>
            </a:r>
            <a:endParaRPr lang="en-US" dirty="0"/>
          </a:p>
        </p:txBody>
      </p:sp>
      <p:sp>
        <p:nvSpPr>
          <p:cNvPr id="4" name="Content Placeholder 3"/>
          <p:cNvSpPr>
            <a:spLocks noGrp="1"/>
          </p:cNvSpPr>
          <p:nvPr>
            <p:ph sz="quarter" idx="14"/>
          </p:nvPr>
        </p:nvSpPr>
        <p:spPr>
          <a:xfrm>
            <a:off x="4758040" y="2679192"/>
            <a:ext cx="4041648" cy="3447288"/>
          </a:xfrm>
        </p:spPr>
        <p:txBody>
          <a:bodyPr>
            <a:normAutofit fontScale="92500" lnSpcReduction="10000"/>
          </a:bodyPr>
          <a:lstStyle/>
          <a:p>
            <a:r>
              <a:rPr lang="en-US" dirty="0" smtClean="0"/>
              <a:t>Avoid contact with blood and other body fluids</a:t>
            </a:r>
          </a:p>
          <a:p>
            <a:r>
              <a:rPr lang="en-US" dirty="0" smtClean="0"/>
              <a:t>Avoid touching objects that have blood/fluids on them</a:t>
            </a:r>
          </a:p>
          <a:p>
            <a:r>
              <a:rPr lang="en-US" dirty="0" smtClean="0"/>
              <a:t>Cover any exposed personal cuts, scrapes, or sores prior to giving care</a:t>
            </a:r>
          </a:p>
          <a:p>
            <a:r>
              <a:rPr lang="en-US" dirty="0" smtClean="0"/>
              <a:t>Use protective equipment like gloves or goggles</a:t>
            </a:r>
          </a:p>
          <a:p>
            <a:r>
              <a:rPr lang="en-US" dirty="0" smtClean="0"/>
              <a:t>Use barriers </a:t>
            </a:r>
            <a:endParaRPr lang="en-US" dirty="0"/>
          </a:p>
        </p:txBody>
      </p:sp>
      <p:pic>
        <p:nvPicPr>
          <p:cNvPr id="5" name="Picture 4"/>
          <p:cNvPicPr>
            <a:picLocks noChangeAspect="1"/>
          </p:cNvPicPr>
          <p:nvPr/>
        </p:nvPicPr>
        <p:blipFill>
          <a:blip r:embed="rId2"/>
          <a:stretch>
            <a:fillRect/>
          </a:stretch>
        </p:blipFill>
        <p:spPr>
          <a:xfrm>
            <a:off x="197556" y="4756243"/>
            <a:ext cx="2384778" cy="1857742"/>
          </a:xfrm>
          <a:prstGeom prst="rect">
            <a:avLst/>
          </a:prstGeom>
        </p:spPr>
      </p:pic>
      <p:pic>
        <p:nvPicPr>
          <p:cNvPr id="6" name="Picture 5"/>
          <p:cNvPicPr>
            <a:picLocks noChangeAspect="1"/>
          </p:cNvPicPr>
          <p:nvPr/>
        </p:nvPicPr>
        <p:blipFill>
          <a:blip r:embed="rId3"/>
          <a:stretch>
            <a:fillRect/>
          </a:stretch>
        </p:blipFill>
        <p:spPr>
          <a:xfrm>
            <a:off x="2709334" y="4455389"/>
            <a:ext cx="2112433" cy="2215839"/>
          </a:xfrm>
          <a:prstGeom prst="rect">
            <a:avLst/>
          </a:prstGeom>
        </p:spPr>
      </p:pic>
    </p:spTree>
    <p:extLst>
      <p:ext uri="{BB962C8B-B14F-4D97-AF65-F5344CB8AC3E}">
        <p14:creationId xmlns:p14="http://schemas.microsoft.com/office/powerpoint/2010/main" val="17891886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7"/>
            <a:ext cx="8229600" cy="1806561"/>
          </a:xfrm>
        </p:spPr>
        <p:txBody>
          <a:bodyPr/>
          <a:lstStyle/>
          <a:p>
            <a:r>
              <a:rPr lang="en-US" dirty="0" smtClean="0"/>
              <a:t>Good Samaritan Laws</a:t>
            </a:r>
            <a:br>
              <a:rPr lang="en-US" dirty="0" smtClean="0"/>
            </a:br>
            <a:r>
              <a:rPr lang="en-US" sz="1500" dirty="0" smtClean="0">
                <a:solidFill>
                  <a:srgbClr val="FF0000"/>
                </a:solidFill>
              </a:rPr>
              <a:t>(Start Student Notes) </a:t>
            </a:r>
            <a:endParaRPr lang="en-US" sz="1500" dirty="0">
              <a:solidFill>
                <a:srgbClr val="FF0000"/>
              </a:solidFill>
            </a:endParaRPr>
          </a:p>
        </p:txBody>
      </p:sp>
      <p:sp>
        <p:nvSpPr>
          <p:cNvPr id="3" name="Content Placeholder 2"/>
          <p:cNvSpPr>
            <a:spLocks noGrp="1"/>
          </p:cNvSpPr>
          <p:nvPr>
            <p:ph sz="quarter" idx="13"/>
          </p:nvPr>
        </p:nvSpPr>
        <p:spPr/>
        <p:txBody>
          <a:bodyPr/>
          <a:lstStyle/>
          <a:p>
            <a:r>
              <a:rPr lang="en-US" dirty="0" smtClean="0"/>
              <a:t>All 50 states have enacted </a:t>
            </a:r>
            <a:r>
              <a:rPr lang="en-US" sz="2800" i="1" dirty="0" smtClean="0"/>
              <a:t>Good Samaritan Laws</a:t>
            </a:r>
            <a:r>
              <a:rPr lang="en-US" sz="2800" dirty="0" smtClean="0"/>
              <a:t> </a:t>
            </a:r>
            <a:r>
              <a:rPr lang="en-US" dirty="0" smtClean="0"/>
              <a:t>that give legal protection to people who willingly  give emergency care to an ill or injured person </a:t>
            </a:r>
            <a:r>
              <a:rPr lang="en-US" u="sng" dirty="0" smtClean="0"/>
              <a:t>without accepting anything in return</a:t>
            </a:r>
            <a:r>
              <a:rPr lang="en-US" dirty="0" smtClean="0"/>
              <a:t>.</a:t>
            </a:r>
            <a:endParaRPr lang="en-US" dirty="0"/>
          </a:p>
        </p:txBody>
      </p:sp>
      <p:sp>
        <p:nvSpPr>
          <p:cNvPr id="4" name="Content Placeholder 3"/>
          <p:cNvSpPr>
            <a:spLocks noGrp="1"/>
          </p:cNvSpPr>
          <p:nvPr>
            <p:ph sz="quarter" idx="14"/>
          </p:nvPr>
        </p:nvSpPr>
        <p:spPr/>
        <p:txBody>
          <a:bodyPr>
            <a:normAutofit lnSpcReduction="10000"/>
          </a:bodyPr>
          <a:lstStyle/>
          <a:p>
            <a:r>
              <a:rPr lang="en-US" dirty="0" smtClean="0"/>
              <a:t>Each states laws are a little different – be aware of this if you travel</a:t>
            </a:r>
          </a:p>
          <a:p>
            <a:r>
              <a:rPr lang="en-US" dirty="0" smtClean="0"/>
              <a:t>These laws were designed to protect you as long as you are acting in a way that a “reasonable and prudent” person would</a:t>
            </a:r>
            <a:endParaRPr lang="en-US" dirty="0"/>
          </a:p>
        </p:txBody>
      </p:sp>
    </p:spTree>
    <p:extLst>
      <p:ext uri="{BB962C8B-B14F-4D97-AF65-F5344CB8AC3E}">
        <p14:creationId xmlns:p14="http://schemas.microsoft.com/office/powerpoint/2010/main" val="22104647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1263</TotalTime>
  <Words>2062</Words>
  <Application>Microsoft Macintosh PowerPoint</Application>
  <PresentationFormat>On-screen Show (4:3)</PresentationFormat>
  <Paragraphs>243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Waveform</vt:lpstr>
      <vt:lpstr>FIRST AID &amp; CPR</vt:lpstr>
      <vt:lpstr>Why is it Important?</vt:lpstr>
      <vt:lpstr>What is it?</vt:lpstr>
      <vt:lpstr>First Aid</vt:lpstr>
      <vt:lpstr>Recognizing and Responding</vt:lpstr>
      <vt:lpstr>Deciding to Act</vt:lpstr>
      <vt:lpstr>Deciding to Act</vt:lpstr>
      <vt:lpstr>Avoiding Disease</vt:lpstr>
      <vt:lpstr>Good Samaritan Laws (Start Student Notes) </vt:lpstr>
      <vt:lpstr>Good Samaritan Laws</vt:lpstr>
      <vt:lpstr>Check, Call, Care</vt:lpstr>
      <vt:lpstr>Check</vt:lpstr>
      <vt:lpstr>Check for Safety</vt:lpstr>
      <vt:lpstr>Check for Safety</vt:lpstr>
      <vt:lpstr>Checking a Conscious Victim</vt:lpstr>
      <vt:lpstr>Checking an Unconscious Victim</vt:lpstr>
      <vt:lpstr>Checking Adults</vt:lpstr>
      <vt:lpstr>Checking a Child or Infant</vt:lpstr>
      <vt:lpstr>Call</vt:lpstr>
      <vt:lpstr>Who to Call?</vt:lpstr>
      <vt:lpstr>Possible Life Threatening Conditions</vt:lpstr>
      <vt:lpstr>Who to Call?</vt:lpstr>
      <vt:lpstr>Care</vt:lpstr>
      <vt:lpstr>Types of Care</vt:lpstr>
      <vt:lpstr>Emergency Action Steps</vt:lpstr>
      <vt:lpstr>What to do…</vt:lpstr>
      <vt:lpstr>Severe Bleeding</vt:lpstr>
      <vt:lpstr>Severe Bleeding</vt:lpstr>
      <vt:lpstr>Open Fracture</vt:lpstr>
      <vt:lpstr>Closed Fracture</vt:lpstr>
      <vt:lpstr>Muscle Strain/Sprain</vt:lpstr>
      <vt:lpstr>Conscious Choking</vt:lpstr>
      <vt:lpstr>Heimlich Maneuver</vt:lpstr>
      <vt:lpstr>Unconscious and Breathing</vt:lpstr>
      <vt:lpstr>Cardiac Chain of Survival</vt:lpstr>
      <vt:lpstr>Early Access  </vt:lpstr>
      <vt:lpstr>Early CPR</vt:lpstr>
      <vt:lpstr>Early Defibrillation</vt:lpstr>
      <vt:lpstr>Early Advanced Care</vt:lpstr>
      <vt:lpstr>Signals of a Heart Attack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AID &amp; CPR</dc:title>
  <dc:creator>Kayeleigh Owens</dc:creator>
  <cp:lastModifiedBy>Kevin</cp:lastModifiedBy>
  <cp:revision>40</cp:revision>
  <dcterms:created xsi:type="dcterms:W3CDTF">2014-11-23T21:02:53Z</dcterms:created>
  <dcterms:modified xsi:type="dcterms:W3CDTF">2019-09-04T14:53:43Z</dcterms:modified>
</cp:coreProperties>
</file>